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00" r:id="rId3"/>
    <p:sldId id="257" r:id="rId4"/>
    <p:sldId id="258" r:id="rId5"/>
    <p:sldId id="264" r:id="rId6"/>
    <p:sldId id="265" r:id="rId7"/>
    <p:sldId id="266" r:id="rId8"/>
    <p:sldId id="267" r:id="rId9"/>
    <p:sldId id="259" r:id="rId10"/>
    <p:sldId id="268" r:id="rId11"/>
    <p:sldId id="290" r:id="rId12"/>
    <p:sldId id="263" r:id="rId13"/>
    <p:sldId id="281" r:id="rId14"/>
    <p:sldId id="270" r:id="rId15"/>
    <p:sldId id="286" r:id="rId16"/>
    <p:sldId id="271" r:id="rId17"/>
    <p:sldId id="287" r:id="rId18"/>
    <p:sldId id="261" r:id="rId19"/>
    <p:sldId id="288" r:id="rId20"/>
    <p:sldId id="291" r:id="rId21"/>
    <p:sldId id="292" r:id="rId22"/>
    <p:sldId id="285" r:id="rId23"/>
    <p:sldId id="304" r:id="rId24"/>
    <p:sldId id="272" r:id="rId25"/>
    <p:sldId id="273" r:id="rId26"/>
    <p:sldId id="289" r:id="rId27"/>
    <p:sldId id="302" r:id="rId28"/>
    <p:sldId id="274" r:id="rId29"/>
    <p:sldId id="260" r:id="rId30"/>
    <p:sldId id="293" r:id="rId31"/>
    <p:sldId id="295" r:id="rId32"/>
    <p:sldId id="296" r:id="rId33"/>
    <p:sldId id="297" r:id="rId34"/>
    <p:sldId id="299" r:id="rId35"/>
    <p:sldId id="277" r:id="rId36"/>
    <p:sldId id="301" r:id="rId37"/>
    <p:sldId id="303" r:id="rId38"/>
    <p:sldId id="276"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401" autoAdjust="0"/>
  </p:normalViewPr>
  <p:slideViewPr>
    <p:cSldViewPr snapToGrid="0">
      <p:cViewPr varScale="1">
        <p:scale>
          <a:sx n="63" d="100"/>
          <a:sy n="63" d="100"/>
        </p:scale>
        <p:origin x="1454"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olin" userId="eb8acc45-3929-4155-8f01-2da38763fe6a" providerId="ADAL" clId="{D9AF4B28-2C8A-42EB-910E-69CAA2786EB4}"/>
    <pc:docChg chg="custSel modSld">
      <pc:chgData name="Zhaolin" userId="eb8acc45-3929-4155-8f01-2da38763fe6a" providerId="ADAL" clId="{D9AF4B28-2C8A-42EB-910E-69CAA2786EB4}" dt="2021-05-12T06:01:22.311" v="193" actId="20577"/>
      <pc:docMkLst>
        <pc:docMk/>
      </pc:docMkLst>
      <pc:sldChg chg="modNotesTx">
        <pc:chgData name="Zhaolin" userId="eb8acc45-3929-4155-8f01-2da38763fe6a" providerId="ADAL" clId="{D9AF4B28-2C8A-42EB-910E-69CAA2786EB4}" dt="2021-05-11T19:42:17.180" v="159" actId="20577"/>
        <pc:sldMkLst>
          <pc:docMk/>
          <pc:sldMk cId="395780024" sldId="258"/>
        </pc:sldMkLst>
      </pc:sldChg>
      <pc:sldChg chg="modNotesTx">
        <pc:chgData name="Zhaolin" userId="eb8acc45-3929-4155-8f01-2da38763fe6a" providerId="ADAL" clId="{D9AF4B28-2C8A-42EB-910E-69CAA2786EB4}" dt="2021-05-12T06:01:22.311" v="193" actId="20577"/>
        <pc:sldMkLst>
          <pc:docMk/>
          <pc:sldMk cId="3024904395" sldId="259"/>
        </pc:sldMkLst>
      </pc:sldChg>
      <pc:sldChg chg="modNotesTx">
        <pc:chgData name="Zhaolin" userId="eb8acc45-3929-4155-8f01-2da38763fe6a" providerId="ADAL" clId="{D9AF4B28-2C8A-42EB-910E-69CAA2786EB4}" dt="2021-05-11T19:40:26.032" v="85" actId="20577"/>
        <pc:sldMkLst>
          <pc:docMk/>
          <pc:sldMk cId="2225288933" sldId="260"/>
        </pc:sldMkLst>
      </pc:sldChg>
      <pc:sldChg chg="modNotesTx">
        <pc:chgData name="Zhaolin" userId="eb8acc45-3929-4155-8f01-2da38763fe6a" providerId="ADAL" clId="{D9AF4B28-2C8A-42EB-910E-69CAA2786EB4}" dt="2021-05-11T19:38:16.321" v="26" actId="20577"/>
        <pc:sldMkLst>
          <pc:docMk/>
          <pc:sldMk cId="265302467" sldId="261"/>
        </pc:sldMkLst>
      </pc:sldChg>
      <pc:sldChg chg="modNotesTx">
        <pc:chgData name="Zhaolin" userId="eb8acc45-3929-4155-8f01-2da38763fe6a" providerId="ADAL" clId="{D9AF4B28-2C8A-42EB-910E-69CAA2786EB4}" dt="2021-05-11T19:37:23.149" v="3" actId="20577"/>
        <pc:sldMkLst>
          <pc:docMk/>
          <pc:sldMk cId="178963382" sldId="281"/>
        </pc:sldMkLst>
      </pc:sldChg>
      <pc:sldChg chg="modNotesTx">
        <pc:chgData name="Zhaolin" userId="eb8acc45-3929-4155-8f01-2da38763fe6a" providerId="ADAL" clId="{D9AF4B28-2C8A-42EB-910E-69CAA2786EB4}" dt="2021-05-11T19:40:07.163" v="83" actId="20577"/>
        <pc:sldMkLst>
          <pc:docMk/>
          <pc:sldMk cId="393860721" sldId="285"/>
        </pc:sldMkLst>
      </pc:sldChg>
      <pc:sldChg chg="modNotesTx">
        <pc:chgData name="Zhaolin" userId="eb8acc45-3929-4155-8f01-2da38763fe6a" providerId="ADAL" clId="{D9AF4B28-2C8A-42EB-910E-69CAA2786EB4}" dt="2021-05-11T19:43:50.149" v="190" actId="20577"/>
        <pc:sldMkLst>
          <pc:docMk/>
          <pc:sldMk cId="3624799889" sldId="286"/>
        </pc:sldMkLst>
      </pc:sldChg>
      <pc:sldChg chg="modNotesTx">
        <pc:chgData name="Zhaolin" userId="eb8acc45-3929-4155-8f01-2da38763fe6a" providerId="ADAL" clId="{D9AF4B28-2C8A-42EB-910E-69CAA2786EB4}" dt="2021-05-11T19:37:13.599" v="1" actId="20577"/>
        <pc:sldMkLst>
          <pc:docMk/>
          <pc:sldMk cId="2449798560" sldId="290"/>
        </pc:sldMkLst>
      </pc:sldChg>
      <pc:sldChg chg="modNotesTx">
        <pc:chgData name="Zhaolin" userId="eb8acc45-3929-4155-8f01-2da38763fe6a" providerId="ADAL" clId="{D9AF4B28-2C8A-42EB-910E-69CAA2786EB4}" dt="2021-05-11T19:39:14.498" v="73" actId="20577"/>
        <pc:sldMkLst>
          <pc:docMk/>
          <pc:sldMk cId="1469258687" sldId="292"/>
        </pc:sldMkLst>
      </pc:sldChg>
      <pc:sldChg chg="modNotesTx">
        <pc:chgData name="Zhaolin" userId="eb8acc45-3929-4155-8f01-2da38763fe6a" providerId="ADAL" clId="{D9AF4B28-2C8A-42EB-910E-69CAA2786EB4}" dt="2021-05-11T19:40:42.466" v="111" actId="20577"/>
        <pc:sldMkLst>
          <pc:docMk/>
          <pc:sldMk cId="2835774091" sldId="293"/>
        </pc:sldMkLst>
      </pc:sldChg>
      <pc:sldChg chg="modNotesTx">
        <pc:chgData name="Zhaolin" userId="eb8acc45-3929-4155-8f01-2da38763fe6a" providerId="ADAL" clId="{D9AF4B28-2C8A-42EB-910E-69CAA2786EB4}" dt="2021-05-11T19:41:41.194" v="156" actId="20577"/>
        <pc:sldMkLst>
          <pc:docMk/>
          <pc:sldMk cId="799150585" sldId="30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79B53-8531-4BAC-82D0-C340791C9E87}" type="datetimeFigureOut">
              <a:rPr lang="zh-CN" altLang="en-US" smtClean="0"/>
              <a:t>2021/6/11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DB67E-C657-48F3-AC2D-122AD63C6945}" type="slidenum">
              <a:rPr lang="zh-CN" altLang="en-US" smtClean="0"/>
              <a:t>‹#›</a:t>
            </a:fld>
            <a:endParaRPr lang="zh-CN" altLang="en-US"/>
          </a:p>
        </p:txBody>
      </p:sp>
    </p:spTree>
    <p:extLst>
      <p:ext uri="{BB962C8B-B14F-4D97-AF65-F5344CB8AC3E}">
        <p14:creationId xmlns:p14="http://schemas.microsoft.com/office/powerpoint/2010/main" val="1153567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professors, my name is Shu Zhaolin. Today I am glad to be here to give a presentation about my final year project. The title of my project is USB spectrometer. </a:t>
            </a:r>
          </a:p>
        </p:txBody>
      </p:sp>
      <p:sp>
        <p:nvSpPr>
          <p:cNvPr id="4" name="灯片编号占位符 3"/>
          <p:cNvSpPr>
            <a:spLocks noGrp="1"/>
          </p:cNvSpPr>
          <p:nvPr>
            <p:ph type="sldNum" sz="quarter" idx="5"/>
          </p:nvPr>
        </p:nvSpPr>
        <p:spPr/>
        <p:txBody>
          <a:bodyPr/>
          <a:lstStyle/>
          <a:p>
            <a:fld id="{1A2DB67E-C657-48F3-AC2D-122AD63C6945}" type="slidenum">
              <a:rPr lang="zh-CN" altLang="en-US" smtClean="0"/>
              <a:t>1</a:t>
            </a:fld>
            <a:endParaRPr lang="zh-CN" altLang="en-US"/>
          </a:p>
        </p:txBody>
      </p:sp>
    </p:spTree>
    <p:extLst>
      <p:ext uri="{BB962C8B-B14F-4D97-AF65-F5344CB8AC3E}">
        <p14:creationId xmlns:p14="http://schemas.microsoft.com/office/powerpoint/2010/main" val="2059601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then, the most important comment is the diffraction grating,</a:t>
            </a:r>
            <a:r>
              <a:rPr lang="zh-CN" altLang="en-US" dirty="0"/>
              <a:t> </a:t>
            </a:r>
            <a:r>
              <a:rPr lang="en-US" altLang="zh-CN" dirty="0"/>
              <a:t>there are two basic type of grating, reflected one and transparent one. The principle behind them are similar, they both have periodic structure on the surface. And when light path through these structures, the different light components will be separate and causing chromatic dispersion.</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10</a:t>
            </a:fld>
            <a:endParaRPr lang="zh-CN" altLang="en-US"/>
          </a:p>
        </p:txBody>
      </p:sp>
    </p:spTree>
    <p:extLst>
      <p:ext uri="{BB962C8B-B14F-4D97-AF65-F5344CB8AC3E}">
        <p14:creationId xmlns:p14="http://schemas.microsoft.com/office/powerpoint/2010/main" val="2842395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some mathematical derivation, we could get the k-</a:t>
            </a:r>
            <a:r>
              <a:rPr lang="en-US" altLang="zh-CN" dirty="0" err="1"/>
              <a:t>th</a:t>
            </a:r>
            <a:r>
              <a:rPr lang="en-US" altLang="zh-CN" dirty="0"/>
              <a:t> order peak distribution equation, and that is what called the grating equation. By using this equation, we could be able to design the spectrometer and choose the optimized parameter for it.</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11</a:t>
            </a:fld>
            <a:endParaRPr lang="zh-CN" altLang="en-US"/>
          </a:p>
        </p:txBody>
      </p:sp>
    </p:spTree>
    <p:extLst>
      <p:ext uri="{BB962C8B-B14F-4D97-AF65-F5344CB8AC3E}">
        <p14:creationId xmlns:p14="http://schemas.microsoft.com/office/powerpoint/2010/main" val="434443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critical point for the design is the system resolution. It mainly depends on 4 parameter, which are aperture diffraction limit, grating chromatic resolution, the width of slit and the sensor’s physical resolution.</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12</a:t>
            </a:fld>
            <a:endParaRPr lang="zh-CN" altLang="en-US"/>
          </a:p>
        </p:txBody>
      </p:sp>
    </p:spTree>
    <p:extLst>
      <p:ext uri="{BB962C8B-B14F-4D97-AF65-F5344CB8AC3E}">
        <p14:creationId xmlns:p14="http://schemas.microsoft.com/office/powerpoint/2010/main" val="778493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Due to the time limit, here I only explain the most important one, which is the grating chromatic resolution. </a:t>
            </a:r>
          </a:p>
          <a:p>
            <a:endParaRPr lang="en-US" altLang="zh-CN" b="0" i="0" dirty="0">
              <a:solidFill>
                <a:srgbClr val="4D5156"/>
              </a:solidFill>
              <a:effectLst/>
              <a:latin typeface="arial" panose="020B0604020202020204" pitchFamily="34" charset="0"/>
            </a:endParaRPr>
          </a:p>
          <a:p>
            <a:r>
              <a:rPr lang="en-US" altLang="zh-CN" b="0" i="0" dirty="0">
                <a:solidFill>
                  <a:srgbClr val="4D5156"/>
                </a:solidFill>
                <a:effectLst/>
                <a:latin typeface="arial" panose="020B0604020202020204" pitchFamily="34" charset="0"/>
              </a:rPr>
              <a:t>As we know, the Rayleigh criterion describe the smallest angular difference between two light beam that can be resolved.</a:t>
            </a:r>
          </a:p>
          <a:p>
            <a:r>
              <a:rPr lang="en-US" altLang="zh-CN" b="0" i="0" dirty="0">
                <a:solidFill>
                  <a:srgbClr val="4D5156"/>
                </a:solidFill>
                <a:effectLst/>
                <a:latin typeface="arial" panose="020B0604020202020204" pitchFamily="34" charset="0"/>
              </a:rPr>
              <a:t>And it is the same for the grating chromatic dispersion, when two frequency component of light is too close, we could not distinguish them. And if we applied the Rayleigh criterion to the grating equation, we could get the grating chromatic resolution equation.  </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13</a:t>
            </a:fld>
            <a:endParaRPr lang="zh-CN" altLang="en-US"/>
          </a:p>
        </p:txBody>
      </p:sp>
    </p:spTree>
    <p:extLst>
      <p:ext uri="{BB962C8B-B14F-4D97-AF65-F5344CB8AC3E}">
        <p14:creationId xmlns:p14="http://schemas.microsoft.com/office/powerpoint/2010/main" val="3167493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the theoretical design, we need to optimize the parameter in the spectrometer to gain the best performance. For example, to choose the optimized incident angle of the grating, we should firstly find the relationship between the incident angle and the diffraction angle difference. Then we use the Matlab to draw a diagram using this function. In the diagram, we could easily see when the incident angle is equal to zero, the diffraction angle difference will be maximum, so we choose zero as the optimized value of the incident angle. </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14</a:t>
            </a:fld>
            <a:endParaRPr lang="zh-CN" altLang="en-US"/>
          </a:p>
        </p:txBody>
      </p:sp>
    </p:spTree>
    <p:extLst>
      <p:ext uri="{BB962C8B-B14F-4D97-AF65-F5344CB8AC3E}">
        <p14:creationId xmlns:p14="http://schemas.microsoft.com/office/powerpoint/2010/main" val="1771033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after the designing processing, it is necessary to use software simulation to validate the design.  In this case, I use an Zemax optical studio for simulation. I build the optical model in the software and using designed wavelength range to test it. In this graph, we could see all the frequency components are almost perfectly focusing on the detector, so the spectrometer has the ability to measure the designed wavelength range.</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15</a:t>
            </a:fld>
            <a:endParaRPr lang="zh-CN" altLang="en-US"/>
          </a:p>
        </p:txBody>
      </p:sp>
    </p:spTree>
    <p:extLst>
      <p:ext uri="{BB962C8B-B14F-4D97-AF65-F5344CB8AC3E}">
        <p14:creationId xmlns:p14="http://schemas.microsoft.com/office/powerpoint/2010/main" val="216277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then, I use the famous yellow d-lines of the sodium emission spectrum to test the model. And we could clearly see two spike in the zoomed spectrum diagram. </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16</a:t>
            </a:fld>
            <a:endParaRPr lang="zh-CN" altLang="en-US"/>
          </a:p>
        </p:txBody>
      </p:sp>
    </p:spTree>
    <p:extLst>
      <p:ext uri="{BB962C8B-B14F-4D97-AF65-F5344CB8AC3E}">
        <p14:creationId xmlns:p14="http://schemas.microsoft.com/office/powerpoint/2010/main" val="49956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could see the two spectra lines in the detector simulation graph. This indicates the spectrometer design has less than 0.6 nm of resolution, which is satisfied to the 1 nm design goal.</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17</a:t>
            </a:fld>
            <a:endParaRPr lang="zh-CN" altLang="en-US"/>
          </a:p>
        </p:txBody>
      </p:sp>
    </p:spTree>
    <p:extLst>
      <p:ext uri="{BB962C8B-B14F-4D97-AF65-F5344CB8AC3E}">
        <p14:creationId xmlns:p14="http://schemas.microsoft.com/office/powerpoint/2010/main" val="3206423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the hardware part, we come to the software design section. There are two key point, the first one is the linear dispersion. The spectra lines of different frequency component is not linearly distributed on the detector. So, in order to map the spectrum image to the corresponding wavelength, we need to find the distribution formula. And here it is.</a:t>
            </a:r>
          </a:p>
          <a:p>
            <a:r>
              <a:rPr lang="en-US" altLang="zh-CN" dirty="0"/>
              <a:t>However, due to the manufacture and assembling error, the parameter of the spectrometer might not be the same as the designed ones. So, we need to find ways to calibrated these errors.</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18</a:t>
            </a:fld>
            <a:endParaRPr lang="zh-CN" altLang="en-US"/>
          </a:p>
        </p:txBody>
      </p:sp>
    </p:spTree>
    <p:extLst>
      <p:ext uri="{BB962C8B-B14F-4D97-AF65-F5344CB8AC3E}">
        <p14:creationId xmlns:p14="http://schemas.microsoft.com/office/powerpoint/2010/main" val="3524091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I using three lasers to grape 4 groups of data. And by using some estimation algorithm, we could find the best possible parameters that is closest to the data we gained and calibrate the errors.</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19</a:t>
            </a:fld>
            <a:endParaRPr lang="zh-CN" altLang="en-US"/>
          </a:p>
        </p:txBody>
      </p:sp>
    </p:spTree>
    <p:extLst>
      <p:ext uri="{BB962C8B-B14F-4D97-AF65-F5344CB8AC3E}">
        <p14:creationId xmlns:p14="http://schemas.microsoft.com/office/powerpoint/2010/main" val="20669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my student ID.</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2</a:t>
            </a:fld>
            <a:endParaRPr lang="zh-CN" altLang="en-US"/>
          </a:p>
        </p:txBody>
      </p:sp>
    </p:spTree>
    <p:extLst>
      <p:ext uri="{BB962C8B-B14F-4D97-AF65-F5344CB8AC3E}">
        <p14:creationId xmlns:p14="http://schemas.microsoft.com/office/powerpoint/2010/main" val="54459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key point in the software design is the color space. As we know, the light spectrum is continuous, so it is very hard for computer system to process and store them. So that people invented a method to map the continuous spectrum to three independent vectors, usually red, green, and blue three color. And these vectors form a vector space, and that is what we called the color space.</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20</a:t>
            </a:fld>
            <a:endParaRPr lang="zh-CN" altLang="en-US"/>
          </a:p>
        </p:txBody>
      </p:sp>
    </p:spTree>
    <p:extLst>
      <p:ext uri="{BB962C8B-B14F-4D97-AF65-F5344CB8AC3E}">
        <p14:creationId xmlns:p14="http://schemas.microsoft.com/office/powerpoint/2010/main" val="3657351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most computer and image system today use the standard RGB color space to store the brightness and chroma information.  The sRGB color space is designed to match the linear perception of human eyes, but the human eyes do not have a linear response. So that the RGB three value that we get from the detector is not directly reflecting the luminance intensity, and we need to transform the sRGB color space to a linear one.</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21</a:t>
            </a:fld>
            <a:endParaRPr lang="zh-CN" altLang="en-US"/>
          </a:p>
        </p:txBody>
      </p:sp>
    </p:spTree>
    <p:extLst>
      <p:ext uri="{BB962C8B-B14F-4D97-AF65-F5344CB8AC3E}">
        <p14:creationId xmlns:p14="http://schemas.microsoft.com/office/powerpoint/2010/main" val="1307633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 CIE 1931 color space is widely used linear color space standard. Similar to the sRGB, it also use three vectors to represent the chroma and luminance information, they are X, Y and Z, and the Y component is designed to directly represent the relative luminance. To transform the sRGB to CIE 1931, we need using the right two equations, then we get the XYZ vector.</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22</a:t>
            </a:fld>
            <a:endParaRPr lang="zh-CN" altLang="en-US"/>
          </a:p>
        </p:txBody>
      </p:sp>
    </p:spTree>
    <p:extLst>
      <p:ext uri="{BB962C8B-B14F-4D97-AF65-F5344CB8AC3E}">
        <p14:creationId xmlns:p14="http://schemas.microsoft.com/office/powerpoint/2010/main" val="277623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programming language, I choose Python 3 and I use many opensource libraries, like OpenCV, NumPy and Matplotlib. I choose this setup because they are widely used in many areas, so that there are a massive amount of instructions, documents and opensource code for them which greatly decrease the developing difficulty. And the most important reason is they are free to use, so that any potential user of my project will not need to pay an extra software license fee to use this spectrometer.</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23</a:t>
            </a:fld>
            <a:endParaRPr lang="zh-CN" altLang="en-US"/>
          </a:p>
        </p:txBody>
      </p:sp>
    </p:spTree>
    <p:extLst>
      <p:ext uri="{BB962C8B-B14F-4D97-AF65-F5344CB8AC3E}">
        <p14:creationId xmlns:p14="http://schemas.microsoft.com/office/powerpoint/2010/main" val="1018038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designing the hardware and software, we need to build the spectrometer in the reality. In this project, I use the SOLIDWORKS to build the 3D models of the outer case and other structure parts.</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24</a:t>
            </a:fld>
            <a:endParaRPr lang="zh-CN" altLang="en-US"/>
          </a:p>
        </p:txBody>
      </p:sp>
    </p:spTree>
    <p:extLst>
      <p:ext uri="{BB962C8B-B14F-4D97-AF65-F5344CB8AC3E}">
        <p14:creationId xmlns:p14="http://schemas.microsoft.com/office/powerpoint/2010/main" val="162522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 sent the 3D model file to an online 3D printing manufacturer to do the 3D printing and sent the parts back to me.</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25</a:t>
            </a:fld>
            <a:endParaRPr lang="zh-CN" altLang="en-US"/>
          </a:p>
        </p:txBody>
      </p:sp>
    </p:spTree>
    <p:extLst>
      <p:ext uri="{BB962C8B-B14F-4D97-AF65-F5344CB8AC3E}">
        <p14:creationId xmlns:p14="http://schemas.microsoft.com/office/powerpoint/2010/main" val="2580203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the 3D printing material is white, I need to paint it with black paint and cover with light absorbing tape. And then I assembled the spectrometer with all parts. </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26</a:t>
            </a:fld>
            <a:endParaRPr lang="zh-CN" altLang="en-US"/>
          </a:p>
        </p:txBody>
      </p:sp>
    </p:spTree>
    <p:extLst>
      <p:ext uri="{BB962C8B-B14F-4D97-AF65-F5344CB8AC3E}">
        <p14:creationId xmlns:p14="http://schemas.microsoft.com/office/powerpoint/2010/main" val="725045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total material cost of this project is only about 1200 CNY, which is very cheep and satisfied the design goal. </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27</a:t>
            </a:fld>
            <a:endParaRPr lang="zh-CN" altLang="en-US"/>
          </a:p>
        </p:txBody>
      </p:sp>
    </p:spTree>
    <p:extLst>
      <p:ext uri="{BB962C8B-B14F-4D97-AF65-F5344CB8AC3E}">
        <p14:creationId xmlns:p14="http://schemas.microsoft.com/office/powerpoint/2010/main" val="3679514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Due to the time limit, here I only use the flow chart to demonstrate how to use this spectrometer. We firstly connect the spectrometer to the computer, open the software, and put the input window of the spectrometer to the light source. Then the live video of the spectrum image will be showing on the screen, and if we press the Enter key, the program will process the image data and show the spectrum diagram on the screen. And then the image of the spectrum and the spectrum diagram will be saved to the local disk.</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28</a:t>
            </a:fld>
            <a:endParaRPr lang="zh-CN" altLang="en-US"/>
          </a:p>
        </p:txBody>
      </p:sp>
    </p:spTree>
    <p:extLst>
      <p:ext uri="{BB962C8B-B14F-4D97-AF65-F5344CB8AC3E}">
        <p14:creationId xmlns:p14="http://schemas.microsoft.com/office/powerpoint/2010/main" val="2467073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validate this project, I use different light sources to test the spectrometer.</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29</a:t>
            </a:fld>
            <a:endParaRPr lang="zh-CN" altLang="en-US"/>
          </a:p>
        </p:txBody>
      </p:sp>
    </p:spTree>
    <p:extLst>
      <p:ext uri="{BB962C8B-B14F-4D97-AF65-F5344CB8AC3E}">
        <p14:creationId xmlns:p14="http://schemas.microsoft.com/office/powerpoint/2010/main" val="81402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I will divide this presentation into these 7 sections.</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3</a:t>
            </a:fld>
            <a:endParaRPr lang="zh-CN" altLang="en-US"/>
          </a:p>
        </p:txBody>
      </p:sp>
    </p:spTree>
    <p:extLst>
      <p:ext uri="{BB962C8B-B14F-4D97-AF65-F5344CB8AC3E}">
        <p14:creationId xmlns:p14="http://schemas.microsoft.com/office/powerpoint/2010/main" val="2654318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result, I put the spectrum image on the top and the diagram of spectra on the bottom. </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30</a:t>
            </a:fld>
            <a:endParaRPr lang="zh-CN" altLang="en-US"/>
          </a:p>
        </p:txBody>
      </p:sp>
    </p:spTree>
    <p:extLst>
      <p:ext uri="{BB962C8B-B14F-4D97-AF65-F5344CB8AC3E}">
        <p14:creationId xmlns:p14="http://schemas.microsoft.com/office/powerpoint/2010/main" val="4165048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spectra diagram of sunlight, we could see the wavelength range of this spectrometer is around 350 to 950 nm.</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33</a:t>
            </a:fld>
            <a:endParaRPr lang="zh-CN" altLang="en-US"/>
          </a:p>
        </p:txBody>
      </p:sp>
    </p:spTree>
    <p:extLst>
      <p:ext uri="{BB962C8B-B14F-4D97-AF65-F5344CB8AC3E}">
        <p14:creationId xmlns:p14="http://schemas.microsoft.com/office/powerpoint/2010/main" val="2549751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if we zoom in the sodium lamp spectra diagram, we could see two yellow spikes around the 590 nm, they are the D-lines of the sodium emission spectrum. This indicates the resolution is less than 0.6 nm.</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34</a:t>
            </a:fld>
            <a:endParaRPr lang="zh-CN" altLang="en-US"/>
          </a:p>
        </p:txBody>
      </p:sp>
    </p:spTree>
    <p:extLst>
      <p:ext uri="{BB962C8B-B14F-4D97-AF65-F5344CB8AC3E}">
        <p14:creationId xmlns:p14="http://schemas.microsoft.com/office/powerpoint/2010/main" val="3509797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35</a:t>
            </a:fld>
            <a:endParaRPr lang="zh-CN" altLang="en-US"/>
          </a:p>
        </p:txBody>
      </p:sp>
    </p:spTree>
    <p:extLst>
      <p:ext uri="{BB962C8B-B14F-4D97-AF65-F5344CB8AC3E}">
        <p14:creationId xmlns:p14="http://schemas.microsoft.com/office/powerpoint/2010/main" val="2026761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future work, we could use a standard luminance light source or a luminometer to calibrate it into the physical luminance value. However, these equipment are usually expensive, so that I did not include it in this project.</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36</a:t>
            </a:fld>
            <a:endParaRPr lang="zh-CN" altLang="en-US"/>
          </a:p>
        </p:txBody>
      </p:sp>
    </p:spTree>
    <p:extLst>
      <p:ext uri="{BB962C8B-B14F-4D97-AF65-F5344CB8AC3E}">
        <p14:creationId xmlns:p14="http://schemas.microsoft.com/office/powerpoint/2010/main" val="2026882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here is the reference about the picture that I used in this slides.</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37</a:t>
            </a:fld>
            <a:endParaRPr lang="zh-CN" altLang="en-US"/>
          </a:p>
        </p:txBody>
      </p:sp>
    </p:spTree>
    <p:extLst>
      <p:ext uri="{BB962C8B-B14F-4D97-AF65-F5344CB8AC3E}">
        <p14:creationId xmlns:p14="http://schemas.microsoft.com/office/powerpoint/2010/main" val="339415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thing that I want to illustrate is the meaning of this project. There is a subject called spectroscopy, as we know each chemical element will radiate its unique wavelength of light and absolving the corresponding light. The spectroscopy is the science that use this properties of matter to measure and analysis the chemical composition of the material.</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4</a:t>
            </a:fld>
            <a:endParaRPr lang="zh-CN" altLang="en-US"/>
          </a:p>
        </p:txBody>
      </p:sp>
    </p:spTree>
    <p:extLst>
      <p:ext uri="{BB962C8B-B14F-4D97-AF65-F5344CB8AC3E}">
        <p14:creationId xmlns:p14="http://schemas.microsoft.com/office/powerpoint/2010/main" val="3882690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this reason, it has wide application in the areas like chemistry astronomy biology and so on.  And an optical spectrometer become an essential equipment in these research field.</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5</a:t>
            </a:fld>
            <a:endParaRPr lang="zh-CN" altLang="en-US"/>
          </a:p>
        </p:txBody>
      </p:sp>
    </p:spTree>
    <p:extLst>
      <p:ext uri="{BB962C8B-B14F-4D97-AF65-F5344CB8AC3E}">
        <p14:creationId xmlns:p14="http://schemas.microsoft.com/office/powerpoint/2010/main" val="3811121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an optical spectrometer is usually extremely expensive. For just an entry-level product, the commercial solution may cost more than thousands of dollars, which is not acceptable for the poor laboratory and the science enthusiasts.</a:t>
            </a:r>
          </a:p>
        </p:txBody>
      </p:sp>
      <p:sp>
        <p:nvSpPr>
          <p:cNvPr id="4" name="灯片编号占位符 3"/>
          <p:cNvSpPr>
            <a:spLocks noGrp="1"/>
          </p:cNvSpPr>
          <p:nvPr>
            <p:ph type="sldNum" sz="quarter" idx="5"/>
          </p:nvPr>
        </p:nvSpPr>
        <p:spPr/>
        <p:txBody>
          <a:bodyPr/>
          <a:lstStyle/>
          <a:p>
            <a:fld id="{1A2DB67E-C657-48F3-AC2D-122AD63C6945}" type="slidenum">
              <a:rPr lang="zh-CN" altLang="en-US" smtClean="0"/>
              <a:t>6</a:t>
            </a:fld>
            <a:endParaRPr lang="zh-CN" altLang="en-US"/>
          </a:p>
        </p:txBody>
      </p:sp>
    </p:spTree>
    <p:extLst>
      <p:ext uri="{BB962C8B-B14F-4D97-AF65-F5344CB8AC3E}">
        <p14:creationId xmlns:p14="http://schemas.microsoft.com/office/powerpoint/2010/main" val="2214427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that a DIY solution is necessary. But the current DIY spectrometer that I found online can not satisfied the research requirement. Although, the cost is usually very low, they also don’t have good resolution, the accuracy is not good, and they don’t have a compatible software for the data analysis.</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7</a:t>
            </a:fld>
            <a:endParaRPr lang="zh-CN" altLang="en-US"/>
          </a:p>
        </p:txBody>
      </p:sp>
    </p:spTree>
    <p:extLst>
      <p:ext uri="{BB962C8B-B14F-4D97-AF65-F5344CB8AC3E}">
        <p14:creationId xmlns:p14="http://schemas.microsoft.com/office/powerpoint/2010/main" val="3965134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that I realized that to build a high quality and low-cost spectrometer as the instruction is very useable for the future researchers. My design goal is to made an optical spectrometer that has less than 1 nm resolution, has wide wavelength range from 400 to 1000 nm, the total cost should be less than 2000 CNY and come with an easy-to-use software. And I will opensource all the material of this project online for anyone to building their spectrometers.</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8</a:t>
            </a:fld>
            <a:endParaRPr lang="zh-CN" altLang="en-US"/>
          </a:p>
        </p:txBody>
      </p:sp>
    </p:spTree>
    <p:extLst>
      <p:ext uri="{BB962C8B-B14F-4D97-AF65-F5344CB8AC3E}">
        <p14:creationId xmlns:p14="http://schemas.microsoft.com/office/powerpoint/2010/main" val="413282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is hardware design part. For the structure of the spectrometer, I chose a widely used one called Czerny–Turner </a:t>
            </a:r>
            <a:r>
              <a:rPr lang="zh-CN" altLang="en-US" dirty="0"/>
              <a:t>切尔尼</a:t>
            </a:r>
            <a:r>
              <a:rPr lang="en-US" altLang="zh-CN" dirty="0"/>
              <a:t>·</a:t>
            </a:r>
            <a:r>
              <a:rPr lang="zh-CN" altLang="en-US" dirty="0"/>
              <a:t>特纳 </a:t>
            </a:r>
            <a:r>
              <a:rPr lang="en-US" altLang="zh-CN" dirty="0"/>
              <a:t>spectrometer design. The structure is on the left side of the slide, it has 5 major components, which are …</a:t>
            </a:r>
            <a:endParaRPr lang="zh-CN" altLang="en-US" dirty="0"/>
          </a:p>
        </p:txBody>
      </p:sp>
      <p:sp>
        <p:nvSpPr>
          <p:cNvPr id="4" name="灯片编号占位符 3"/>
          <p:cNvSpPr>
            <a:spLocks noGrp="1"/>
          </p:cNvSpPr>
          <p:nvPr>
            <p:ph type="sldNum" sz="quarter" idx="5"/>
          </p:nvPr>
        </p:nvSpPr>
        <p:spPr/>
        <p:txBody>
          <a:bodyPr/>
          <a:lstStyle/>
          <a:p>
            <a:fld id="{1A2DB67E-C657-48F3-AC2D-122AD63C6945}" type="slidenum">
              <a:rPr lang="zh-CN" altLang="en-US" smtClean="0"/>
              <a:t>9</a:t>
            </a:fld>
            <a:endParaRPr lang="zh-CN" altLang="en-US"/>
          </a:p>
        </p:txBody>
      </p:sp>
    </p:spTree>
    <p:extLst>
      <p:ext uri="{BB962C8B-B14F-4D97-AF65-F5344CB8AC3E}">
        <p14:creationId xmlns:p14="http://schemas.microsoft.com/office/powerpoint/2010/main" val="838605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0A225-4BD9-4BDA-9C45-18D24FE78B2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85AA454-550D-40B2-A4AC-99090EB3F0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D7950D2-D39F-4735-971C-51DEB901B8F6}"/>
              </a:ext>
            </a:extLst>
          </p:cNvPr>
          <p:cNvSpPr>
            <a:spLocks noGrp="1"/>
          </p:cNvSpPr>
          <p:nvPr>
            <p:ph type="dt" sz="half" idx="10"/>
          </p:nvPr>
        </p:nvSpPr>
        <p:spPr/>
        <p:txBody>
          <a:bodyPr/>
          <a:lstStyle/>
          <a:p>
            <a:fld id="{7087CCA7-2136-4FAD-BEDF-E7A813AAA1D5}" type="datetime1">
              <a:rPr lang="zh-CN" altLang="en-US" smtClean="0"/>
              <a:t>2021/6/11</a:t>
            </a:fld>
            <a:endParaRPr lang="zh-CN" altLang="en-US"/>
          </a:p>
        </p:txBody>
      </p:sp>
      <p:sp>
        <p:nvSpPr>
          <p:cNvPr id="5" name="页脚占位符 4">
            <a:extLst>
              <a:ext uri="{FF2B5EF4-FFF2-40B4-BE49-F238E27FC236}">
                <a16:creationId xmlns:a16="http://schemas.microsoft.com/office/drawing/2014/main" id="{75702F35-4356-47C2-AE74-81562D46BB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66047C-9852-4465-973E-2A86E7ED6458}"/>
              </a:ext>
            </a:extLst>
          </p:cNvPr>
          <p:cNvSpPr>
            <a:spLocks noGrp="1"/>
          </p:cNvSpPr>
          <p:nvPr>
            <p:ph type="sldNum" sz="quarter" idx="12"/>
          </p:nvPr>
        </p:nvSpPr>
        <p:spPr/>
        <p:txBody>
          <a:bodyPr/>
          <a:lstStyle>
            <a:lvl1pPr>
              <a:defRPr b="1"/>
            </a:lvl1pPr>
          </a:lstStyle>
          <a:p>
            <a:fld id="{A07846D2-0F7B-44EB-BB6A-D4EE7066FC2C}" type="slidenum">
              <a:rPr lang="zh-CN" altLang="en-US" smtClean="0"/>
              <a:pPr/>
              <a:t>‹#›</a:t>
            </a:fld>
            <a:endParaRPr lang="zh-CN" altLang="en-US" dirty="0"/>
          </a:p>
        </p:txBody>
      </p:sp>
    </p:spTree>
    <p:extLst>
      <p:ext uri="{BB962C8B-B14F-4D97-AF65-F5344CB8AC3E}">
        <p14:creationId xmlns:p14="http://schemas.microsoft.com/office/powerpoint/2010/main" val="4075726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37BB9-8B32-478F-839E-7074584FFBE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F1CC764-1F2C-4F22-8C92-D784A4840B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4CECE9-7150-489C-97E2-AADE3529A519}"/>
              </a:ext>
            </a:extLst>
          </p:cNvPr>
          <p:cNvSpPr>
            <a:spLocks noGrp="1"/>
          </p:cNvSpPr>
          <p:nvPr>
            <p:ph type="dt" sz="half" idx="10"/>
          </p:nvPr>
        </p:nvSpPr>
        <p:spPr/>
        <p:txBody>
          <a:bodyPr/>
          <a:lstStyle/>
          <a:p>
            <a:fld id="{E7A1B11E-8528-4EC2-92F0-290B064050BD}" type="datetime1">
              <a:rPr lang="zh-CN" altLang="en-US" smtClean="0"/>
              <a:t>2021/6/11</a:t>
            </a:fld>
            <a:endParaRPr lang="zh-CN" altLang="en-US"/>
          </a:p>
        </p:txBody>
      </p:sp>
      <p:sp>
        <p:nvSpPr>
          <p:cNvPr id="5" name="页脚占位符 4">
            <a:extLst>
              <a:ext uri="{FF2B5EF4-FFF2-40B4-BE49-F238E27FC236}">
                <a16:creationId xmlns:a16="http://schemas.microsoft.com/office/drawing/2014/main" id="{60DC7A0D-1DDE-46C6-BA02-49F120BB36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7EFD6D-147F-441D-BE1E-776B8DE0762D}"/>
              </a:ext>
            </a:extLst>
          </p:cNvPr>
          <p:cNvSpPr>
            <a:spLocks noGrp="1"/>
          </p:cNvSpPr>
          <p:nvPr>
            <p:ph type="sldNum" sz="quarter" idx="12"/>
          </p:nvPr>
        </p:nvSpPr>
        <p:spPr/>
        <p:txBody>
          <a:bodyPr/>
          <a:lstStyle/>
          <a:p>
            <a:fld id="{A07846D2-0F7B-44EB-BB6A-D4EE7066FC2C}" type="slidenum">
              <a:rPr lang="zh-CN" altLang="en-US" smtClean="0"/>
              <a:t>‹#›</a:t>
            </a:fld>
            <a:endParaRPr lang="zh-CN" altLang="en-US"/>
          </a:p>
        </p:txBody>
      </p:sp>
    </p:spTree>
    <p:extLst>
      <p:ext uri="{BB962C8B-B14F-4D97-AF65-F5344CB8AC3E}">
        <p14:creationId xmlns:p14="http://schemas.microsoft.com/office/powerpoint/2010/main" val="43560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930EC4-54BF-4FAA-A8B5-AC7D74070F3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42B441B-3CF8-4381-9EB0-DAC16EA23EC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981B7C-EF7E-495D-A565-C74148BA0CF9}"/>
              </a:ext>
            </a:extLst>
          </p:cNvPr>
          <p:cNvSpPr>
            <a:spLocks noGrp="1"/>
          </p:cNvSpPr>
          <p:nvPr>
            <p:ph type="dt" sz="half" idx="10"/>
          </p:nvPr>
        </p:nvSpPr>
        <p:spPr/>
        <p:txBody>
          <a:bodyPr/>
          <a:lstStyle/>
          <a:p>
            <a:fld id="{FDE3A91F-C938-45F4-AE13-3D67F7E18C72}" type="datetime1">
              <a:rPr lang="zh-CN" altLang="en-US" smtClean="0"/>
              <a:t>2021/6/11</a:t>
            </a:fld>
            <a:endParaRPr lang="zh-CN" altLang="en-US"/>
          </a:p>
        </p:txBody>
      </p:sp>
      <p:sp>
        <p:nvSpPr>
          <p:cNvPr id="5" name="页脚占位符 4">
            <a:extLst>
              <a:ext uri="{FF2B5EF4-FFF2-40B4-BE49-F238E27FC236}">
                <a16:creationId xmlns:a16="http://schemas.microsoft.com/office/drawing/2014/main" id="{B06D7F7C-D9A3-42DF-9E22-1281E389CD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107720-C7D0-442D-AA69-8B9D4BB578E8}"/>
              </a:ext>
            </a:extLst>
          </p:cNvPr>
          <p:cNvSpPr>
            <a:spLocks noGrp="1"/>
          </p:cNvSpPr>
          <p:nvPr>
            <p:ph type="sldNum" sz="quarter" idx="12"/>
          </p:nvPr>
        </p:nvSpPr>
        <p:spPr/>
        <p:txBody>
          <a:bodyPr/>
          <a:lstStyle/>
          <a:p>
            <a:fld id="{A07846D2-0F7B-44EB-BB6A-D4EE7066FC2C}" type="slidenum">
              <a:rPr lang="zh-CN" altLang="en-US" smtClean="0"/>
              <a:t>‹#›</a:t>
            </a:fld>
            <a:endParaRPr lang="zh-CN" altLang="en-US"/>
          </a:p>
        </p:txBody>
      </p:sp>
    </p:spTree>
    <p:extLst>
      <p:ext uri="{BB962C8B-B14F-4D97-AF65-F5344CB8AC3E}">
        <p14:creationId xmlns:p14="http://schemas.microsoft.com/office/powerpoint/2010/main" val="35450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68BD5-AE53-40E4-B0C7-4C5290B2D4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45FD87B-2F12-444E-B8D0-8D4B1125B74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DE3362-D79E-466B-A00C-DB175B07C55B}"/>
              </a:ext>
            </a:extLst>
          </p:cNvPr>
          <p:cNvSpPr>
            <a:spLocks noGrp="1"/>
          </p:cNvSpPr>
          <p:nvPr>
            <p:ph type="dt" sz="half" idx="10"/>
          </p:nvPr>
        </p:nvSpPr>
        <p:spPr/>
        <p:txBody>
          <a:bodyPr/>
          <a:lstStyle/>
          <a:p>
            <a:fld id="{45BF6C26-7803-428B-B7EF-49DB85E7A25A}" type="datetime1">
              <a:rPr lang="zh-CN" altLang="en-US" smtClean="0"/>
              <a:t>2021/6/11</a:t>
            </a:fld>
            <a:endParaRPr lang="zh-CN" altLang="en-US"/>
          </a:p>
        </p:txBody>
      </p:sp>
      <p:sp>
        <p:nvSpPr>
          <p:cNvPr id="5" name="页脚占位符 4">
            <a:extLst>
              <a:ext uri="{FF2B5EF4-FFF2-40B4-BE49-F238E27FC236}">
                <a16:creationId xmlns:a16="http://schemas.microsoft.com/office/drawing/2014/main" id="{28018C8A-872A-430E-806D-5AADA8FEB47B}"/>
              </a:ext>
            </a:extLst>
          </p:cNvPr>
          <p:cNvSpPr>
            <a:spLocks noGrp="1"/>
          </p:cNvSpPr>
          <p:nvPr>
            <p:ph type="ftr" sz="quarter" idx="11"/>
          </p:nvPr>
        </p:nvSpPr>
        <p:spPr/>
        <p:txBody>
          <a:bodyPr/>
          <a:lstStyle/>
          <a:p>
            <a:endParaRPr lang="zh-CN" altLang="en-US" dirty="0"/>
          </a:p>
        </p:txBody>
      </p:sp>
      <p:sp>
        <p:nvSpPr>
          <p:cNvPr id="6" name="灯片编号占位符 5">
            <a:extLst>
              <a:ext uri="{FF2B5EF4-FFF2-40B4-BE49-F238E27FC236}">
                <a16:creationId xmlns:a16="http://schemas.microsoft.com/office/drawing/2014/main" id="{3501835A-04CC-4BF9-8345-2C276A110A79}"/>
              </a:ext>
            </a:extLst>
          </p:cNvPr>
          <p:cNvSpPr>
            <a:spLocks noGrp="1"/>
          </p:cNvSpPr>
          <p:nvPr>
            <p:ph type="sldNum" sz="quarter" idx="12"/>
          </p:nvPr>
        </p:nvSpPr>
        <p:spPr/>
        <p:txBody>
          <a:bodyPr/>
          <a:lstStyle/>
          <a:p>
            <a:fld id="{A07846D2-0F7B-44EB-BB6A-D4EE7066FC2C}" type="slidenum">
              <a:rPr lang="zh-CN" altLang="en-US" smtClean="0"/>
              <a:t>‹#›</a:t>
            </a:fld>
            <a:endParaRPr lang="zh-CN" altLang="en-US" dirty="0"/>
          </a:p>
        </p:txBody>
      </p:sp>
    </p:spTree>
    <p:extLst>
      <p:ext uri="{BB962C8B-B14F-4D97-AF65-F5344CB8AC3E}">
        <p14:creationId xmlns:p14="http://schemas.microsoft.com/office/powerpoint/2010/main" val="3992057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0C89A-6698-4EB3-BB44-D1B673B8005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F0F1F82-5DBF-4BF4-8684-0B58005965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B2A31E-F13A-4121-A4A3-E29F5A170197}"/>
              </a:ext>
            </a:extLst>
          </p:cNvPr>
          <p:cNvSpPr>
            <a:spLocks noGrp="1"/>
          </p:cNvSpPr>
          <p:nvPr>
            <p:ph type="dt" sz="half" idx="10"/>
          </p:nvPr>
        </p:nvSpPr>
        <p:spPr/>
        <p:txBody>
          <a:bodyPr/>
          <a:lstStyle/>
          <a:p>
            <a:fld id="{85FA7D6F-4BD5-4C16-BDED-FCFC0B913AE3}" type="datetime1">
              <a:rPr lang="zh-CN" altLang="en-US" smtClean="0"/>
              <a:t>2021/6/11</a:t>
            </a:fld>
            <a:endParaRPr lang="zh-CN" altLang="en-US"/>
          </a:p>
        </p:txBody>
      </p:sp>
      <p:sp>
        <p:nvSpPr>
          <p:cNvPr id="5" name="页脚占位符 4">
            <a:extLst>
              <a:ext uri="{FF2B5EF4-FFF2-40B4-BE49-F238E27FC236}">
                <a16:creationId xmlns:a16="http://schemas.microsoft.com/office/drawing/2014/main" id="{91685F78-58C0-4426-A434-A5C32B8DD0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9819DF-3167-42D0-B983-BB1DEEB1FD47}"/>
              </a:ext>
            </a:extLst>
          </p:cNvPr>
          <p:cNvSpPr>
            <a:spLocks noGrp="1"/>
          </p:cNvSpPr>
          <p:nvPr>
            <p:ph type="sldNum" sz="quarter" idx="12"/>
          </p:nvPr>
        </p:nvSpPr>
        <p:spPr/>
        <p:txBody>
          <a:bodyPr/>
          <a:lstStyle/>
          <a:p>
            <a:fld id="{A07846D2-0F7B-44EB-BB6A-D4EE7066FC2C}" type="slidenum">
              <a:rPr lang="zh-CN" altLang="en-US" smtClean="0"/>
              <a:t>‹#›</a:t>
            </a:fld>
            <a:endParaRPr lang="zh-CN" altLang="en-US"/>
          </a:p>
        </p:txBody>
      </p:sp>
    </p:spTree>
    <p:extLst>
      <p:ext uri="{BB962C8B-B14F-4D97-AF65-F5344CB8AC3E}">
        <p14:creationId xmlns:p14="http://schemas.microsoft.com/office/powerpoint/2010/main" val="177611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4A5CF-97D2-4A3D-B4D2-1C43FACDE4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BC1750-DDDF-4097-B07C-8955D39B29A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783DF5D-9539-452D-9500-0DB6DBAFEEC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C6E3A18-4519-4BB5-8796-7E6EDEDAAB9C}"/>
              </a:ext>
            </a:extLst>
          </p:cNvPr>
          <p:cNvSpPr>
            <a:spLocks noGrp="1"/>
          </p:cNvSpPr>
          <p:nvPr>
            <p:ph type="dt" sz="half" idx="10"/>
          </p:nvPr>
        </p:nvSpPr>
        <p:spPr/>
        <p:txBody>
          <a:bodyPr/>
          <a:lstStyle/>
          <a:p>
            <a:fld id="{CFF94404-BD7A-460B-B945-50A5FED416B2}" type="datetime1">
              <a:rPr lang="zh-CN" altLang="en-US" smtClean="0"/>
              <a:t>2021/6/11</a:t>
            </a:fld>
            <a:endParaRPr lang="zh-CN" altLang="en-US"/>
          </a:p>
        </p:txBody>
      </p:sp>
      <p:sp>
        <p:nvSpPr>
          <p:cNvPr id="6" name="页脚占位符 5">
            <a:extLst>
              <a:ext uri="{FF2B5EF4-FFF2-40B4-BE49-F238E27FC236}">
                <a16:creationId xmlns:a16="http://schemas.microsoft.com/office/drawing/2014/main" id="{D610A36E-C3A4-489D-99B1-B134C07FCF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480F4B-3E6D-4580-8CB5-3B5AB63777F5}"/>
              </a:ext>
            </a:extLst>
          </p:cNvPr>
          <p:cNvSpPr>
            <a:spLocks noGrp="1"/>
          </p:cNvSpPr>
          <p:nvPr>
            <p:ph type="sldNum" sz="quarter" idx="12"/>
          </p:nvPr>
        </p:nvSpPr>
        <p:spPr/>
        <p:txBody>
          <a:bodyPr/>
          <a:lstStyle/>
          <a:p>
            <a:fld id="{A07846D2-0F7B-44EB-BB6A-D4EE7066FC2C}" type="slidenum">
              <a:rPr lang="zh-CN" altLang="en-US" smtClean="0"/>
              <a:t>‹#›</a:t>
            </a:fld>
            <a:endParaRPr lang="zh-CN" altLang="en-US"/>
          </a:p>
        </p:txBody>
      </p:sp>
    </p:spTree>
    <p:extLst>
      <p:ext uri="{BB962C8B-B14F-4D97-AF65-F5344CB8AC3E}">
        <p14:creationId xmlns:p14="http://schemas.microsoft.com/office/powerpoint/2010/main" val="2324917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0A337-49ED-4C53-B7E7-7C996D696BF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12363E-2CAA-4AAB-A49F-1439757254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B239B2D-5E3E-4513-9F86-D497FCE0BE5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39E8B1-E587-40AF-B626-4F15549B98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4A2B2B-99FD-4E8C-94E9-2528149D01C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DCE2BF6-D730-4F7A-A098-42F1477EB51B}"/>
              </a:ext>
            </a:extLst>
          </p:cNvPr>
          <p:cNvSpPr>
            <a:spLocks noGrp="1"/>
          </p:cNvSpPr>
          <p:nvPr>
            <p:ph type="dt" sz="half" idx="10"/>
          </p:nvPr>
        </p:nvSpPr>
        <p:spPr/>
        <p:txBody>
          <a:bodyPr/>
          <a:lstStyle/>
          <a:p>
            <a:fld id="{11608847-9F2A-4F59-8798-D8CFB89CCF33}" type="datetime1">
              <a:rPr lang="zh-CN" altLang="en-US" smtClean="0"/>
              <a:t>2021/6/11</a:t>
            </a:fld>
            <a:endParaRPr lang="zh-CN" altLang="en-US"/>
          </a:p>
        </p:txBody>
      </p:sp>
      <p:sp>
        <p:nvSpPr>
          <p:cNvPr id="8" name="页脚占位符 7">
            <a:extLst>
              <a:ext uri="{FF2B5EF4-FFF2-40B4-BE49-F238E27FC236}">
                <a16:creationId xmlns:a16="http://schemas.microsoft.com/office/drawing/2014/main" id="{96E82D10-361C-403D-A867-1559B9F148B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EC0184F-B629-4D1F-9CE6-B77A181CC946}"/>
              </a:ext>
            </a:extLst>
          </p:cNvPr>
          <p:cNvSpPr>
            <a:spLocks noGrp="1"/>
          </p:cNvSpPr>
          <p:nvPr>
            <p:ph type="sldNum" sz="quarter" idx="12"/>
          </p:nvPr>
        </p:nvSpPr>
        <p:spPr/>
        <p:txBody>
          <a:bodyPr/>
          <a:lstStyle/>
          <a:p>
            <a:fld id="{A07846D2-0F7B-44EB-BB6A-D4EE7066FC2C}" type="slidenum">
              <a:rPr lang="zh-CN" altLang="en-US" smtClean="0"/>
              <a:t>‹#›</a:t>
            </a:fld>
            <a:endParaRPr lang="zh-CN" altLang="en-US"/>
          </a:p>
        </p:txBody>
      </p:sp>
    </p:spTree>
    <p:extLst>
      <p:ext uri="{BB962C8B-B14F-4D97-AF65-F5344CB8AC3E}">
        <p14:creationId xmlns:p14="http://schemas.microsoft.com/office/powerpoint/2010/main" val="4009389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067D4-9CB1-490A-9442-0D221200A67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429B03-BEB6-4434-881A-8A0C06BD477A}"/>
              </a:ext>
            </a:extLst>
          </p:cNvPr>
          <p:cNvSpPr>
            <a:spLocks noGrp="1"/>
          </p:cNvSpPr>
          <p:nvPr>
            <p:ph type="dt" sz="half" idx="10"/>
          </p:nvPr>
        </p:nvSpPr>
        <p:spPr/>
        <p:txBody>
          <a:bodyPr/>
          <a:lstStyle/>
          <a:p>
            <a:fld id="{EF5FCE03-FEC3-424F-AD01-FE0DDDB10AE1}" type="datetime1">
              <a:rPr lang="zh-CN" altLang="en-US" smtClean="0"/>
              <a:t>2021/6/11</a:t>
            </a:fld>
            <a:endParaRPr lang="zh-CN" altLang="en-US"/>
          </a:p>
        </p:txBody>
      </p:sp>
      <p:sp>
        <p:nvSpPr>
          <p:cNvPr id="4" name="页脚占位符 3">
            <a:extLst>
              <a:ext uri="{FF2B5EF4-FFF2-40B4-BE49-F238E27FC236}">
                <a16:creationId xmlns:a16="http://schemas.microsoft.com/office/drawing/2014/main" id="{8DB8342D-71DB-438C-B1E9-C229A38DC6A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A3E9D0-D11A-47B9-8B72-C3275A0EEE79}"/>
              </a:ext>
            </a:extLst>
          </p:cNvPr>
          <p:cNvSpPr>
            <a:spLocks noGrp="1"/>
          </p:cNvSpPr>
          <p:nvPr>
            <p:ph type="sldNum" sz="quarter" idx="12"/>
          </p:nvPr>
        </p:nvSpPr>
        <p:spPr/>
        <p:txBody>
          <a:bodyPr/>
          <a:lstStyle/>
          <a:p>
            <a:fld id="{A07846D2-0F7B-44EB-BB6A-D4EE7066FC2C}" type="slidenum">
              <a:rPr lang="zh-CN" altLang="en-US" smtClean="0"/>
              <a:t>‹#›</a:t>
            </a:fld>
            <a:endParaRPr lang="zh-CN" altLang="en-US"/>
          </a:p>
        </p:txBody>
      </p:sp>
    </p:spTree>
    <p:extLst>
      <p:ext uri="{BB962C8B-B14F-4D97-AF65-F5344CB8AC3E}">
        <p14:creationId xmlns:p14="http://schemas.microsoft.com/office/powerpoint/2010/main" val="1053100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11A319-2D1D-45B5-AACD-BA028BBABC27}"/>
              </a:ext>
            </a:extLst>
          </p:cNvPr>
          <p:cNvSpPr>
            <a:spLocks noGrp="1"/>
          </p:cNvSpPr>
          <p:nvPr>
            <p:ph type="dt" sz="half" idx="10"/>
          </p:nvPr>
        </p:nvSpPr>
        <p:spPr/>
        <p:txBody>
          <a:bodyPr/>
          <a:lstStyle/>
          <a:p>
            <a:fld id="{15B2BCDB-8261-488F-9417-D5DBFB5840BB}" type="datetime1">
              <a:rPr lang="zh-CN" altLang="en-US" smtClean="0"/>
              <a:t>2021/6/11</a:t>
            </a:fld>
            <a:endParaRPr lang="zh-CN" altLang="en-US"/>
          </a:p>
        </p:txBody>
      </p:sp>
      <p:sp>
        <p:nvSpPr>
          <p:cNvPr id="3" name="页脚占位符 2">
            <a:extLst>
              <a:ext uri="{FF2B5EF4-FFF2-40B4-BE49-F238E27FC236}">
                <a16:creationId xmlns:a16="http://schemas.microsoft.com/office/drawing/2014/main" id="{8F3334D0-E0A4-492B-88A8-894DD3A84BD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859585C-E5F4-40E7-BA1F-32A4FCA32C3A}"/>
              </a:ext>
            </a:extLst>
          </p:cNvPr>
          <p:cNvSpPr>
            <a:spLocks noGrp="1"/>
          </p:cNvSpPr>
          <p:nvPr>
            <p:ph type="sldNum" sz="quarter" idx="12"/>
          </p:nvPr>
        </p:nvSpPr>
        <p:spPr/>
        <p:txBody>
          <a:bodyPr/>
          <a:lstStyle/>
          <a:p>
            <a:fld id="{A07846D2-0F7B-44EB-BB6A-D4EE7066FC2C}" type="slidenum">
              <a:rPr lang="zh-CN" altLang="en-US" smtClean="0"/>
              <a:t>‹#›</a:t>
            </a:fld>
            <a:endParaRPr lang="zh-CN" altLang="en-US"/>
          </a:p>
        </p:txBody>
      </p:sp>
    </p:spTree>
    <p:extLst>
      <p:ext uri="{BB962C8B-B14F-4D97-AF65-F5344CB8AC3E}">
        <p14:creationId xmlns:p14="http://schemas.microsoft.com/office/powerpoint/2010/main" val="3928805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CBC8E-F417-4E9A-8F9D-4549AED320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582E472-3252-4735-A039-3A70B7758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1FA8445-5691-4A8A-BC9D-2C33FA6EA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73CAE8-BC9A-4BCC-91BA-B9DBD47FE396}"/>
              </a:ext>
            </a:extLst>
          </p:cNvPr>
          <p:cNvSpPr>
            <a:spLocks noGrp="1"/>
          </p:cNvSpPr>
          <p:nvPr>
            <p:ph type="dt" sz="half" idx="10"/>
          </p:nvPr>
        </p:nvSpPr>
        <p:spPr/>
        <p:txBody>
          <a:bodyPr/>
          <a:lstStyle/>
          <a:p>
            <a:fld id="{C9B9CE8E-C174-46DF-B87F-3D261CD18946}" type="datetime1">
              <a:rPr lang="zh-CN" altLang="en-US" smtClean="0"/>
              <a:t>2021/6/11</a:t>
            </a:fld>
            <a:endParaRPr lang="zh-CN" altLang="en-US"/>
          </a:p>
        </p:txBody>
      </p:sp>
      <p:sp>
        <p:nvSpPr>
          <p:cNvPr id="6" name="页脚占位符 5">
            <a:extLst>
              <a:ext uri="{FF2B5EF4-FFF2-40B4-BE49-F238E27FC236}">
                <a16:creationId xmlns:a16="http://schemas.microsoft.com/office/drawing/2014/main" id="{480BD19A-C537-4A6E-B133-830B53C22D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820306-0709-47BC-91BE-EFCC9B310664}"/>
              </a:ext>
            </a:extLst>
          </p:cNvPr>
          <p:cNvSpPr>
            <a:spLocks noGrp="1"/>
          </p:cNvSpPr>
          <p:nvPr>
            <p:ph type="sldNum" sz="quarter" idx="12"/>
          </p:nvPr>
        </p:nvSpPr>
        <p:spPr/>
        <p:txBody>
          <a:bodyPr/>
          <a:lstStyle/>
          <a:p>
            <a:fld id="{A07846D2-0F7B-44EB-BB6A-D4EE7066FC2C}" type="slidenum">
              <a:rPr lang="zh-CN" altLang="en-US" smtClean="0"/>
              <a:t>‹#›</a:t>
            </a:fld>
            <a:endParaRPr lang="zh-CN" altLang="en-US"/>
          </a:p>
        </p:txBody>
      </p:sp>
    </p:spTree>
    <p:extLst>
      <p:ext uri="{BB962C8B-B14F-4D97-AF65-F5344CB8AC3E}">
        <p14:creationId xmlns:p14="http://schemas.microsoft.com/office/powerpoint/2010/main" val="2520032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4FA8DE-A943-4F10-B918-3719135D89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5E92A23-F851-4123-AE11-EFF0032EA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753581-6CEA-40D2-9959-0EFB2D557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A6B83A-43EC-457C-82C5-9FD79C7C8F45}"/>
              </a:ext>
            </a:extLst>
          </p:cNvPr>
          <p:cNvSpPr>
            <a:spLocks noGrp="1"/>
          </p:cNvSpPr>
          <p:nvPr>
            <p:ph type="dt" sz="half" idx="10"/>
          </p:nvPr>
        </p:nvSpPr>
        <p:spPr/>
        <p:txBody>
          <a:bodyPr/>
          <a:lstStyle/>
          <a:p>
            <a:fld id="{887C3528-4FDB-4607-8C73-09EFD68DCBCF}" type="datetime1">
              <a:rPr lang="zh-CN" altLang="en-US" smtClean="0"/>
              <a:t>2021/6/11</a:t>
            </a:fld>
            <a:endParaRPr lang="zh-CN" altLang="en-US"/>
          </a:p>
        </p:txBody>
      </p:sp>
      <p:sp>
        <p:nvSpPr>
          <p:cNvPr id="6" name="页脚占位符 5">
            <a:extLst>
              <a:ext uri="{FF2B5EF4-FFF2-40B4-BE49-F238E27FC236}">
                <a16:creationId xmlns:a16="http://schemas.microsoft.com/office/drawing/2014/main" id="{257B127D-FBAB-4522-B088-5B93E04C0D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68787F-BB98-4191-854A-1B8477A31984}"/>
              </a:ext>
            </a:extLst>
          </p:cNvPr>
          <p:cNvSpPr>
            <a:spLocks noGrp="1"/>
          </p:cNvSpPr>
          <p:nvPr>
            <p:ph type="sldNum" sz="quarter" idx="12"/>
          </p:nvPr>
        </p:nvSpPr>
        <p:spPr/>
        <p:txBody>
          <a:bodyPr/>
          <a:lstStyle/>
          <a:p>
            <a:fld id="{A07846D2-0F7B-44EB-BB6A-D4EE7066FC2C}" type="slidenum">
              <a:rPr lang="zh-CN" altLang="en-US" smtClean="0"/>
              <a:t>‹#›</a:t>
            </a:fld>
            <a:endParaRPr lang="zh-CN" altLang="en-US"/>
          </a:p>
        </p:txBody>
      </p:sp>
    </p:spTree>
    <p:extLst>
      <p:ext uri="{BB962C8B-B14F-4D97-AF65-F5344CB8AC3E}">
        <p14:creationId xmlns:p14="http://schemas.microsoft.com/office/powerpoint/2010/main" val="1521668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BAC176-2DF8-405B-BAF4-9E52AFBF92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6B62351-18AF-44CF-BE84-23A1C794B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507105-B183-4F26-B2C0-06F74B9C6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A214D-F0D0-4D4C-B5B3-820A1E0AFE73}" type="datetime1">
              <a:rPr lang="zh-CN" altLang="en-US" smtClean="0"/>
              <a:t>2021/6/11</a:t>
            </a:fld>
            <a:endParaRPr lang="zh-CN" altLang="en-US"/>
          </a:p>
        </p:txBody>
      </p:sp>
      <p:sp>
        <p:nvSpPr>
          <p:cNvPr id="5" name="页脚占位符 4">
            <a:extLst>
              <a:ext uri="{FF2B5EF4-FFF2-40B4-BE49-F238E27FC236}">
                <a16:creationId xmlns:a16="http://schemas.microsoft.com/office/drawing/2014/main" id="{DEFD48CB-6130-4E2E-912C-BAF44D0CC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61C7D3AA-3492-45A2-8227-A2A128092C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b="1">
                <a:solidFill>
                  <a:schemeClr val="tx1"/>
                </a:solidFill>
              </a:defRPr>
            </a:lvl1pPr>
          </a:lstStyle>
          <a:p>
            <a:fld id="{A07846D2-0F7B-44EB-BB6A-D4EE7066FC2C}" type="slidenum">
              <a:rPr lang="zh-CN" altLang="en-US" smtClean="0"/>
              <a:pPr/>
              <a:t>‹#›</a:t>
            </a:fld>
            <a:endParaRPr lang="zh-CN" altLang="en-US" dirty="0"/>
          </a:p>
        </p:txBody>
      </p:sp>
      <p:pic>
        <p:nvPicPr>
          <p:cNvPr id="1026" name="Picture 2">
            <a:extLst>
              <a:ext uri="{FF2B5EF4-FFF2-40B4-BE49-F238E27FC236}">
                <a16:creationId xmlns:a16="http://schemas.microsoft.com/office/drawing/2014/main" id="{A6493590-712F-47BB-B413-C04E751F662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033673" y="365125"/>
            <a:ext cx="2670471" cy="84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631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9.emf"/><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2.wdp"/><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sv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jp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jpg"/></Relationships>
</file>

<file path=ppt/slides/_rels/slide3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jp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88.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32035-E7F9-4F7E-99F6-9B1ED50C4F32}"/>
              </a:ext>
            </a:extLst>
          </p:cNvPr>
          <p:cNvSpPr>
            <a:spLocks noGrp="1"/>
          </p:cNvSpPr>
          <p:nvPr>
            <p:ph type="ctrTitle"/>
          </p:nvPr>
        </p:nvSpPr>
        <p:spPr/>
        <p:txBody>
          <a:bodyPr/>
          <a:lstStyle/>
          <a:p>
            <a:r>
              <a:rPr lang="en-US" altLang="zh-CN" b="1" dirty="0"/>
              <a:t>USB Spectrometer</a:t>
            </a:r>
            <a:endParaRPr lang="zh-CN" altLang="en-US" b="1" dirty="0"/>
          </a:p>
        </p:txBody>
      </p:sp>
      <p:sp>
        <p:nvSpPr>
          <p:cNvPr id="3" name="副标题 2">
            <a:extLst>
              <a:ext uri="{FF2B5EF4-FFF2-40B4-BE49-F238E27FC236}">
                <a16:creationId xmlns:a16="http://schemas.microsoft.com/office/drawing/2014/main" id="{9BE76BDD-E49B-4DFA-95A6-AB75B80C9A83}"/>
              </a:ext>
            </a:extLst>
          </p:cNvPr>
          <p:cNvSpPr>
            <a:spLocks noGrp="1"/>
          </p:cNvSpPr>
          <p:nvPr>
            <p:ph type="subTitle" idx="1"/>
          </p:nvPr>
        </p:nvSpPr>
        <p:spPr/>
        <p:txBody>
          <a:bodyPr>
            <a:normAutofit/>
          </a:bodyPr>
          <a:lstStyle/>
          <a:p>
            <a:r>
              <a:rPr lang="en-US" altLang="zh-CN" dirty="0"/>
              <a:t>Name: </a:t>
            </a:r>
          </a:p>
          <a:p>
            <a:r>
              <a:rPr lang="en-US" altLang="zh-CN" dirty="0"/>
              <a:t>UoG ID: </a:t>
            </a:r>
          </a:p>
          <a:p>
            <a:r>
              <a:rPr lang="en-US" altLang="zh-CN" dirty="0"/>
              <a:t>UESTC ID:</a:t>
            </a:r>
          </a:p>
        </p:txBody>
      </p:sp>
      <p:sp>
        <p:nvSpPr>
          <p:cNvPr id="5" name="灯片编号占位符 4">
            <a:extLst>
              <a:ext uri="{FF2B5EF4-FFF2-40B4-BE49-F238E27FC236}">
                <a16:creationId xmlns:a16="http://schemas.microsoft.com/office/drawing/2014/main" id="{AC97D233-5917-45FD-9D3F-A5DE2F849018}"/>
              </a:ext>
            </a:extLst>
          </p:cNvPr>
          <p:cNvSpPr>
            <a:spLocks noGrp="1"/>
          </p:cNvSpPr>
          <p:nvPr>
            <p:ph type="sldNum" sz="quarter" idx="12"/>
          </p:nvPr>
        </p:nvSpPr>
        <p:spPr/>
        <p:txBody>
          <a:bodyPr/>
          <a:lstStyle/>
          <a:p>
            <a:fld id="{A07846D2-0F7B-44EB-BB6A-D4EE7066FC2C}" type="slidenum">
              <a:rPr lang="zh-CN" altLang="en-US" smtClean="0"/>
              <a:t>1</a:t>
            </a:fld>
            <a:endParaRPr lang="zh-CN" altLang="en-US"/>
          </a:p>
        </p:txBody>
      </p:sp>
    </p:spTree>
    <p:extLst>
      <p:ext uri="{BB962C8B-B14F-4D97-AF65-F5344CB8AC3E}">
        <p14:creationId xmlns:p14="http://schemas.microsoft.com/office/powerpoint/2010/main" val="1227580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8BA86-CE22-40E8-A3D7-360032EA1340}"/>
              </a:ext>
            </a:extLst>
          </p:cNvPr>
          <p:cNvSpPr>
            <a:spLocks noGrp="1"/>
          </p:cNvSpPr>
          <p:nvPr>
            <p:ph type="title"/>
          </p:nvPr>
        </p:nvSpPr>
        <p:spPr/>
        <p:txBody>
          <a:bodyPr/>
          <a:lstStyle/>
          <a:p>
            <a:r>
              <a:rPr lang="en-US" altLang="zh-CN" dirty="0"/>
              <a:t>Hardware Design</a:t>
            </a:r>
            <a:endParaRPr lang="zh-CN" altLang="en-US" dirty="0"/>
          </a:p>
        </p:txBody>
      </p:sp>
      <p:sp>
        <p:nvSpPr>
          <p:cNvPr id="4" name="内容占位符 3">
            <a:extLst>
              <a:ext uri="{FF2B5EF4-FFF2-40B4-BE49-F238E27FC236}">
                <a16:creationId xmlns:a16="http://schemas.microsoft.com/office/drawing/2014/main" id="{E19488B7-A9B7-474B-83F3-3A7E0510548D}"/>
              </a:ext>
            </a:extLst>
          </p:cNvPr>
          <p:cNvSpPr>
            <a:spLocks noGrp="1"/>
          </p:cNvSpPr>
          <p:nvPr>
            <p:ph idx="1"/>
          </p:nvPr>
        </p:nvSpPr>
        <p:spPr>
          <a:xfrm>
            <a:off x="1295400" y="1488087"/>
            <a:ext cx="10515600" cy="405201"/>
          </a:xfrm>
        </p:spPr>
        <p:txBody>
          <a:bodyPr>
            <a:normAutofit fontScale="92500" lnSpcReduction="20000"/>
          </a:bodyPr>
          <a:lstStyle/>
          <a:p>
            <a:r>
              <a:rPr lang="en-US" altLang="zh-CN" dirty="0"/>
              <a:t>Diffraction Grating</a:t>
            </a:r>
            <a:endParaRPr lang="zh-CN" altLang="en-US" dirty="0"/>
          </a:p>
        </p:txBody>
      </p:sp>
      <p:grpSp>
        <p:nvGrpSpPr>
          <p:cNvPr id="22" name="组合 21">
            <a:extLst>
              <a:ext uri="{FF2B5EF4-FFF2-40B4-BE49-F238E27FC236}">
                <a16:creationId xmlns:a16="http://schemas.microsoft.com/office/drawing/2014/main" id="{4593FA67-78AB-4B7E-A5BF-67A35E75AC6C}"/>
              </a:ext>
            </a:extLst>
          </p:cNvPr>
          <p:cNvGrpSpPr/>
          <p:nvPr/>
        </p:nvGrpSpPr>
        <p:grpSpPr>
          <a:xfrm>
            <a:off x="2363468" y="2542645"/>
            <a:ext cx="2951483" cy="3286629"/>
            <a:chOff x="1854197" y="2542645"/>
            <a:chExt cx="2951483" cy="3286629"/>
          </a:xfrm>
        </p:grpSpPr>
        <p:pic>
          <p:nvPicPr>
            <p:cNvPr id="1026" name="Picture 2" descr="Types of Diffraction Gratings | What is a Diffraction Grating">
              <a:extLst>
                <a:ext uri="{FF2B5EF4-FFF2-40B4-BE49-F238E27FC236}">
                  <a16:creationId xmlns:a16="http://schemas.microsoft.com/office/drawing/2014/main" id="{63E81340-162A-473D-ACB8-8C3FB174B1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6" t="22387" r="55701" b="3767"/>
            <a:stretch/>
          </p:blipFill>
          <p:spPr bwMode="auto">
            <a:xfrm>
              <a:off x="2326640" y="2542645"/>
              <a:ext cx="2479040" cy="2917297"/>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E07D94C7-04E8-494D-A9A9-BD2BBA316EEE}"/>
                </a:ext>
              </a:extLst>
            </p:cNvPr>
            <p:cNvSpPr txBox="1"/>
            <p:nvPr/>
          </p:nvSpPr>
          <p:spPr>
            <a:xfrm>
              <a:off x="1854197" y="5459942"/>
              <a:ext cx="2146297" cy="369332"/>
            </a:xfrm>
            <a:prstGeom prst="rect">
              <a:avLst/>
            </a:prstGeom>
            <a:noFill/>
          </p:spPr>
          <p:txBody>
            <a:bodyPr wrap="square" rtlCol="0">
              <a:spAutoFit/>
            </a:bodyPr>
            <a:lstStyle/>
            <a:p>
              <a:pPr algn="ctr"/>
              <a:r>
                <a:rPr lang="en-US" altLang="zh-CN" dirty="0"/>
                <a:t>Reflected Grating [1] </a:t>
              </a:r>
              <a:endParaRPr lang="zh-CN" altLang="en-US" dirty="0"/>
            </a:p>
          </p:txBody>
        </p:sp>
      </p:grpSp>
      <p:grpSp>
        <p:nvGrpSpPr>
          <p:cNvPr id="26" name="组合 25">
            <a:extLst>
              <a:ext uri="{FF2B5EF4-FFF2-40B4-BE49-F238E27FC236}">
                <a16:creationId xmlns:a16="http://schemas.microsoft.com/office/drawing/2014/main" id="{E18F12A5-2E2D-4628-A7D0-49252F2687D0}"/>
              </a:ext>
            </a:extLst>
          </p:cNvPr>
          <p:cNvGrpSpPr/>
          <p:nvPr/>
        </p:nvGrpSpPr>
        <p:grpSpPr>
          <a:xfrm>
            <a:off x="6877051" y="2542645"/>
            <a:ext cx="3164840" cy="3286629"/>
            <a:chOff x="7172962" y="2542645"/>
            <a:chExt cx="3164840" cy="3286629"/>
          </a:xfrm>
        </p:grpSpPr>
        <p:pic>
          <p:nvPicPr>
            <p:cNvPr id="23" name="Picture 2" descr="Types of Diffraction Gratings | What is a Diffraction Grating">
              <a:extLst>
                <a:ext uri="{FF2B5EF4-FFF2-40B4-BE49-F238E27FC236}">
                  <a16:creationId xmlns:a16="http://schemas.microsoft.com/office/drawing/2014/main" id="{9BD5DA3C-3288-4709-AB1A-1164E4ABA2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11" t="22387" r="1286" b="3767"/>
            <a:stretch/>
          </p:blipFill>
          <p:spPr bwMode="auto">
            <a:xfrm>
              <a:off x="7172962" y="2542645"/>
              <a:ext cx="3164840" cy="291729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0CFECD79-988A-4089-AB6A-4DD83F6B3065}"/>
                </a:ext>
              </a:extLst>
            </p:cNvPr>
            <p:cNvSpPr txBox="1"/>
            <p:nvPr/>
          </p:nvSpPr>
          <p:spPr>
            <a:xfrm>
              <a:off x="7682233" y="5459942"/>
              <a:ext cx="2655569" cy="369332"/>
            </a:xfrm>
            <a:prstGeom prst="rect">
              <a:avLst/>
            </a:prstGeom>
            <a:noFill/>
          </p:spPr>
          <p:txBody>
            <a:bodyPr wrap="square" rtlCol="0">
              <a:spAutoFit/>
            </a:bodyPr>
            <a:lstStyle/>
            <a:p>
              <a:pPr algn="ctr"/>
              <a:r>
                <a:rPr lang="en-US" altLang="zh-CN" dirty="0"/>
                <a:t>Transparent Grating [1]</a:t>
              </a:r>
              <a:endParaRPr lang="zh-CN" altLang="en-US" dirty="0"/>
            </a:p>
          </p:txBody>
        </p:sp>
      </p:grpSp>
      <p:sp>
        <p:nvSpPr>
          <p:cNvPr id="27" name="文本框 26">
            <a:extLst>
              <a:ext uri="{FF2B5EF4-FFF2-40B4-BE49-F238E27FC236}">
                <a16:creationId xmlns:a16="http://schemas.microsoft.com/office/drawing/2014/main" id="{0DFAE9DA-5004-46F3-BFD1-7E8D8A0F0B53}"/>
              </a:ext>
            </a:extLst>
          </p:cNvPr>
          <p:cNvSpPr txBox="1"/>
          <p:nvPr/>
        </p:nvSpPr>
        <p:spPr>
          <a:xfrm>
            <a:off x="4683762" y="2542645"/>
            <a:ext cx="2468880" cy="369332"/>
          </a:xfrm>
          <a:prstGeom prst="rect">
            <a:avLst/>
          </a:prstGeom>
          <a:noFill/>
          <a:ln w="2857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altLang="zh-CN" dirty="0"/>
              <a:t>Periodic Structure</a:t>
            </a:r>
            <a:endParaRPr lang="zh-CN" altLang="en-US" dirty="0"/>
          </a:p>
        </p:txBody>
      </p:sp>
      <p:cxnSp>
        <p:nvCxnSpPr>
          <p:cNvPr id="29" name="直接箭头连接符 28">
            <a:extLst>
              <a:ext uri="{FF2B5EF4-FFF2-40B4-BE49-F238E27FC236}">
                <a16:creationId xmlns:a16="http://schemas.microsoft.com/office/drawing/2014/main" id="{99758477-6A5C-4F7A-9E0E-3F389605F4FB}"/>
              </a:ext>
            </a:extLst>
          </p:cNvPr>
          <p:cNvCxnSpPr>
            <a:cxnSpLocks/>
            <a:stCxn id="27" idx="2"/>
          </p:cNvCxnSpPr>
          <p:nvPr/>
        </p:nvCxnSpPr>
        <p:spPr>
          <a:xfrm flipH="1">
            <a:off x="3535680" y="2911977"/>
            <a:ext cx="2382522" cy="3118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CD9E335-D6F3-452C-B3F3-421678FEA7B1}"/>
              </a:ext>
            </a:extLst>
          </p:cNvPr>
          <p:cNvCxnSpPr>
            <a:cxnSpLocks/>
            <a:stCxn id="27" idx="2"/>
          </p:cNvCxnSpPr>
          <p:nvPr/>
        </p:nvCxnSpPr>
        <p:spPr>
          <a:xfrm>
            <a:off x="5918202" y="2911977"/>
            <a:ext cx="2382522" cy="3118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3A946204-3DAD-4966-9375-829FC7F6E009}"/>
              </a:ext>
            </a:extLst>
          </p:cNvPr>
          <p:cNvSpPr>
            <a:spLocks noGrp="1"/>
          </p:cNvSpPr>
          <p:nvPr>
            <p:ph type="sldNum" sz="quarter" idx="12"/>
          </p:nvPr>
        </p:nvSpPr>
        <p:spPr/>
        <p:txBody>
          <a:bodyPr/>
          <a:lstStyle/>
          <a:p>
            <a:fld id="{A07846D2-0F7B-44EB-BB6A-D4EE7066FC2C}" type="slidenum">
              <a:rPr lang="zh-CN" altLang="en-US" smtClean="0"/>
              <a:t>10</a:t>
            </a:fld>
            <a:endParaRPr lang="zh-CN" altLang="en-US" dirty="0"/>
          </a:p>
        </p:txBody>
      </p:sp>
    </p:spTree>
    <p:extLst>
      <p:ext uri="{BB962C8B-B14F-4D97-AF65-F5344CB8AC3E}">
        <p14:creationId xmlns:p14="http://schemas.microsoft.com/office/powerpoint/2010/main" val="4141465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8BA86-CE22-40E8-A3D7-360032EA1340}"/>
              </a:ext>
            </a:extLst>
          </p:cNvPr>
          <p:cNvSpPr>
            <a:spLocks noGrp="1"/>
          </p:cNvSpPr>
          <p:nvPr>
            <p:ph type="title"/>
          </p:nvPr>
        </p:nvSpPr>
        <p:spPr/>
        <p:txBody>
          <a:bodyPr/>
          <a:lstStyle/>
          <a:p>
            <a:r>
              <a:rPr lang="en-US" altLang="zh-CN" dirty="0"/>
              <a:t>Hardware Design</a:t>
            </a:r>
            <a:endParaRPr lang="zh-CN" altLang="en-US" dirty="0"/>
          </a:p>
        </p:txBody>
      </p:sp>
      <p:sp>
        <p:nvSpPr>
          <p:cNvPr id="4" name="内容占位符 3">
            <a:extLst>
              <a:ext uri="{FF2B5EF4-FFF2-40B4-BE49-F238E27FC236}">
                <a16:creationId xmlns:a16="http://schemas.microsoft.com/office/drawing/2014/main" id="{E19488B7-A9B7-474B-83F3-3A7E0510548D}"/>
              </a:ext>
            </a:extLst>
          </p:cNvPr>
          <p:cNvSpPr>
            <a:spLocks noGrp="1"/>
          </p:cNvSpPr>
          <p:nvPr>
            <p:ph sz="half" idx="1"/>
          </p:nvPr>
        </p:nvSpPr>
        <p:spPr>
          <a:xfrm>
            <a:off x="1277922" y="1429385"/>
            <a:ext cx="5181600" cy="463621"/>
          </a:xfrm>
        </p:spPr>
        <p:txBody>
          <a:bodyPr>
            <a:normAutofit lnSpcReduction="10000"/>
          </a:bodyPr>
          <a:lstStyle/>
          <a:p>
            <a:r>
              <a:rPr lang="en-US" altLang="zh-CN" dirty="0"/>
              <a:t>Diffraction Grating</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5D28451-BFDB-4853-946B-748AE1CFE516}"/>
                  </a:ext>
                </a:extLst>
              </p:cNvPr>
              <p:cNvSpPr txBox="1"/>
              <p:nvPr/>
            </p:nvSpPr>
            <p:spPr>
              <a:xfrm>
                <a:off x="-78442" y="2742406"/>
                <a:ext cx="6096000" cy="648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𝐼</m:t>
                      </m:r>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𝐴</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𝐶</m:t>
                              </m:r>
                            </m:e>
                            <m:sup>
                              <m:r>
                                <a:rPr lang="zh-CN" altLang="en-US" i="0">
                                  <a:latin typeface="Cambria Math" panose="02040503050406030204" pitchFamily="18" charset="0"/>
                                </a:rPr>
                                <m:t>′</m:t>
                              </m:r>
                            </m:sup>
                          </m:sSup>
                        </m:e>
                        <m:sup>
                          <m:r>
                            <a:rPr lang="zh-CN" altLang="en-US" i="0">
                              <a:latin typeface="Cambria Math" panose="02040503050406030204" pitchFamily="18" charset="0"/>
                            </a:rPr>
                            <m:t>2</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0">
                              <a:latin typeface="Cambria Math" panose="02040503050406030204" pitchFamily="18" charset="0"/>
                            </a:rPr>
                            <m:t>2</m:t>
                          </m:r>
                        </m:sup>
                      </m:sSup>
                      <m:f>
                        <m:fPr>
                          <m:ctrlPr>
                            <a:rPr lang="zh-CN" altLang="en-US" i="1">
                              <a:solidFill>
                                <a:srgbClr val="836967"/>
                              </a:solidFill>
                              <a:latin typeface="Cambria Math" panose="02040503050406030204" pitchFamily="18" charset="0"/>
                            </a:rPr>
                          </m:ctrlPr>
                        </m:fPr>
                        <m:num>
                          <m:func>
                            <m:funcPr>
                              <m:ctrlPr>
                                <a:rPr lang="zh-CN" altLang="en-US" i="1">
                                  <a:latin typeface="Cambria Math" panose="02040503050406030204" pitchFamily="18" charset="0"/>
                                </a:rPr>
                              </m:ctrlPr>
                            </m:funcPr>
                            <m:fNa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𝑠𝑖𝑛</m:t>
                                  </m:r>
                                </m:e>
                                <m:sup>
                                  <m:r>
                                    <a:rPr lang="zh-CN" altLang="en-US" i="0">
                                      <a:latin typeface="Cambria Math" panose="02040503050406030204" pitchFamily="18" charset="0"/>
                                    </a:rPr>
                                    <m:t>2</m:t>
                                  </m:r>
                                </m:sup>
                              </m:sSup>
                            </m:fName>
                            <m:e>
                              <m:r>
                                <a:rPr lang="zh-CN" altLang="en-US" i="1">
                                  <a:latin typeface="Cambria Math" panose="02040503050406030204" pitchFamily="18" charset="0"/>
                                </a:rPr>
                                <m:t>𝑢</m:t>
                              </m:r>
                            </m:e>
                          </m:func>
                        </m:num>
                        <m:den>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𝑢</m:t>
                              </m:r>
                            </m:e>
                            <m:sup>
                              <m:r>
                                <a:rPr lang="zh-CN" altLang="en-US" i="0">
                                  <a:latin typeface="Cambria Math" panose="02040503050406030204" pitchFamily="18" charset="0"/>
                                </a:rPr>
                                <m:t>2</m:t>
                              </m:r>
                            </m:sup>
                          </m:sSup>
                        </m:den>
                      </m:f>
                      <m:f>
                        <m:fPr>
                          <m:ctrlPr>
                            <a:rPr lang="zh-CN" altLang="en-US" i="1">
                              <a:solidFill>
                                <a:srgbClr val="836967"/>
                              </a:solidFill>
                              <a:latin typeface="Cambria Math" panose="02040503050406030204" pitchFamily="18" charset="0"/>
                            </a:rPr>
                          </m:ctrlPr>
                        </m:fPr>
                        <m:num>
                          <m:func>
                            <m:funcPr>
                              <m:ctrlPr>
                                <a:rPr lang="zh-CN" altLang="en-US" i="1">
                                  <a:latin typeface="Cambria Math" panose="02040503050406030204" pitchFamily="18" charset="0"/>
                                </a:rPr>
                              </m:ctrlPr>
                            </m:funcPr>
                            <m:fNa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𝑠𝑖𝑛</m:t>
                                  </m:r>
                                </m:e>
                                <m:sup>
                                  <m:r>
                                    <a:rPr lang="zh-CN" altLang="en-US" i="0">
                                      <a:latin typeface="Cambria Math" panose="02040503050406030204" pitchFamily="18" charset="0"/>
                                    </a:rPr>
                                    <m:t>2</m:t>
                                  </m:r>
                                </m:sup>
                              </m:sSup>
                            </m:fName>
                            <m:e>
                              <m:r>
                                <a:rPr lang="zh-CN" altLang="en-US" i="1">
                                  <a:latin typeface="Cambria Math" panose="02040503050406030204" pitchFamily="18" charset="0"/>
                                </a:rPr>
                                <m:t>𝑁𝑣</m:t>
                              </m:r>
                            </m:e>
                          </m:func>
                        </m:num>
                        <m:den>
                          <m:func>
                            <m:funcPr>
                              <m:ctrlPr>
                                <a:rPr lang="zh-CN" altLang="en-US" i="1">
                                  <a:latin typeface="Cambria Math" panose="02040503050406030204" pitchFamily="18" charset="0"/>
                                </a:rPr>
                              </m:ctrlPr>
                            </m:funcPr>
                            <m:fNa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𝑠𝑖𝑛</m:t>
                                  </m:r>
                                </m:e>
                                <m:sup>
                                  <m:r>
                                    <a:rPr lang="zh-CN" altLang="en-US" i="0">
                                      <a:latin typeface="Cambria Math" panose="02040503050406030204" pitchFamily="18" charset="0"/>
                                    </a:rPr>
                                    <m:t>2</m:t>
                                  </m:r>
                                </m:sup>
                              </m:sSup>
                            </m:fName>
                            <m:e>
                              <m:r>
                                <a:rPr lang="zh-CN" altLang="en-US" i="1">
                                  <a:latin typeface="Cambria Math" panose="02040503050406030204" pitchFamily="18" charset="0"/>
                                </a:rPr>
                                <m:t>𝑣</m:t>
                              </m:r>
                            </m:e>
                          </m:func>
                          <m:r>
                            <a:rPr lang="zh-CN" altLang="en-US" i="0">
                              <a:latin typeface="Cambria Math" panose="02040503050406030204" pitchFamily="18" charset="0"/>
                            </a:rPr>
                            <m:t> </m:t>
                          </m:r>
                        </m:den>
                      </m:f>
                    </m:oMath>
                  </m:oMathPara>
                </a14:m>
                <a:endParaRPr lang="zh-CN" altLang="en-US" dirty="0"/>
              </a:p>
            </p:txBody>
          </p:sp>
        </mc:Choice>
        <mc:Fallback xmlns="">
          <p:sp>
            <p:nvSpPr>
              <p:cNvPr id="8" name="文本框 7">
                <a:extLst>
                  <a:ext uri="{FF2B5EF4-FFF2-40B4-BE49-F238E27FC236}">
                    <a16:creationId xmlns:a16="http://schemas.microsoft.com/office/drawing/2014/main" id="{C5D28451-BFDB-4853-946B-748AE1CFE516}"/>
                  </a:ext>
                </a:extLst>
              </p:cNvPr>
              <p:cNvSpPr txBox="1">
                <a:spLocks noRot="1" noChangeAspect="1" noMove="1" noResize="1" noEditPoints="1" noAdjustHandles="1" noChangeArrowheads="1" noChangeShapeType="1" noTextEdit="1"/>
              </p:cNvSpPr>
              <p:nvPr/>
            </p:nvSpPr>
            <p:spPr>
              <a:xfrm>
                <a:off x="-78442" y="2742406"/>
                <a:ext cx="6096000" cy="648254"/>
              </a:xfrm>
              <a:prstGeom prst="rect">
                <a:avLst/>
              </a:prstGeom>
              <a:blipFill>
                <a:blip r:embed="rId3"/>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2BE898B-03FA-46D8-84DA-7A0E51ED800D}"/>
              </a:ext>
            </a:extLst>
          </p:cNvPr>
          <p:cNvPicPr/>
          <p:nvPr/>
        </p:nvPicPr>
        <p:blipFill>
          <a:blip r:embed="rId4" cstate="print">
            <a:lum contrast="40000"/>
            <a:extLst>
              <a:ext uri="{28A0092B-C50C-407E-A947-70E740481C1C}">
                <a14:useLocalDpi xmlns:a14="http://schemas.microsoft.com/office/drawing/2010/main" val="0"/>
              </a:ext>
            </a:extLst>
          </a:blip>
          <a:srcRect/>
          <a:stretch>
            <a:fillRect/>
          </a:stretch>
        </p:blipFill>
        <p:spPr bwMode="auto">
          <a:xfrm>
            <a:off x="6096000" y="2034168"/>
            <a:ext cx="5571251" cy="3377343"/>
          </a:xfrm>
          <a:prstGeom prst="rect">
            <a:avLst/>
          </a:prstGeom>
          <a:noFill/>
          <a:ln>
            <a:noFill/>
          </a:ln>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0841605-07D7-4E3B-A739-2163A7988E45}"/>
                  </a:ext>
                </a:extLst>
              </p:cNvPr>
              <p:cNvSpPr txBox="1"/>
              <p:nvPr/>
            </p:nvSpPr>
            <p:spPr>
              <a:xfrm>
                <a:off x="-78442" y="3507326"/>
                <a:ext cx="6096000" cy="505331"/>
              </a:xfrm>
              <a:prstGeom prst="rect">
                <a:avLst/>
              </a:prstGeom>
              <a:noFill/>
            </p:spPr>
            <p:txBody>
              <a:bodyPr wrap="square">
                <a:spAutoFit/>
              </a:bodyPr>
              <a:lstStyle/>
              <a:p>
                <a:pPr algn="ctr"/>
                <a:r>
                  <a:rPr lang="en-GB" altLang="zh-CN" sz="1800" dirty="0">
                    <a:effectLst/>
                    <a:latin typeface="Times New Roman" panose="02020603050405020304" pitchFamily="18" charset="0"/>
                    <a:ea typeface="宋体" panose="02010600030101010101" pitchFamily="2" charset="-122"/>
                    <a:cs typeface="Arial" panose="020B0604020202020204" pitchFamily="34" charset="0"/>
                  </a:rPr>
                  <a:t>Where </a:t>
                </a:r>
                <a14:m>
                  <m:oMath xmlns:m="http://schemas.openxmlformats.org/officeDocument/2006/math">
                    <m:r>
                      <a:rPr lang="en-GB" altLang="zh-CN" sz="1800" i="1">
                        <a:effectLst/>
                        <a:latin typeface="Cambria Math" panose="02040503050406030204" pitchFamily="18" charset="0"/>
                        <a:ea typeface="宋体" panose="02010600030101010101" pitchFamily="2" charset="-122"/>
                        <a:cs typeface="Arial" panose="020B0604020202020204" pitchFamily="34" charset="0"/>
                      </a:rPr>
                      <m:t>𝑢</m:t>
                    </m:r>
                    <m:r>
                      <a:rPr lang="en-GB" altLang="zh-CN" sz="1800" i="1">
                        <a:effectLst/>
                        <a:latin typeface="Cambria Math" panose="02040503050406030204" pitchFamily="18" charset="0"/>
                        <a:ea typeface="宋体" panose="02010600030101010101" pitchFamily="2" charset="-122"/>
                        <a:cs typeface="Arial" panose="020B0604020202020204" pitchFamily="34" charset="0"/>
                      </a:rPr>
                      <m:t>=</m:t>
                    </m:r>
                    <m:f>
                      <m:fPr>
                        <m:ctrlPr>
                          <a:rPr lang="zh-CN" altLang="zh-CN" i="1">
                            <a:effectLst/>
                            <a:latin typeface="Cambria Math" panose="02040503050406030204" pitchFamily="18" charset="0"/>
                            <a:ea typeface="Cambria Math" panose="02040503050406030204" pitchFamily="18" charset="0"/>
                          </a:rPr>
                        </m:ctrlPr>
                      </m:fPr>
                      <m:num>
                        <m:r>
                          <a:rPr lang="en-GB" altLang="zh-CN" sz="1800" i="1">
                            <a:effectLst/>
                            <a:latin typeface="Cambria Math" panose="02040503050406030204" pitchFamily="18" charset="0"/>
                            <a:ea typeface="宋体" panose="02010600030101010101" pitchFamily="2" charset="-122"/>
                            <a:cs typeface="Arial" panose="020B0604020202020204" pitchFamily="34" charset="0"/>
                          </a:rPr>
                          <m:t>𝜋</m:t>
                        </m:r>
                        <m:r>
                          <a:rPr lang="en-GB" altLang="zh-CN" sz="1800" i="1">
                            <a:effectLst/>
                            <a:latin typeface="Cambria Math" panose="02040503050406030204" pitchFamily="18" charset="0"/>
                            <a:ea typeface="宋体" panose="02010600030101010101" pitchFamily="2" charset="-122"/>
                            <a:cs typeface="Arial" panose="020B0604020202020204" pitchFamily="34" charset="0"/>
                          </a:rPr>
                          <m:t>𝑎𝑠𝑖𝑛</m:t>
                        </m:r>
                        <m:r>
                          <a:rPr lang="en-GB" altLang="zh-CN" sz="1800" i="1">
                            <a:effectLst/>
                            <a:latin typeface="Cambria Math" panose="02040503050406030204" pitchFamily="18" charset="0"/>
                            <a:ea typeface="宋体" panose="02010600030101010101" pitchFamily="2" charset="-122"/>
                            <a:cs typeface="Arial" panose="020B0604020202020204" pitchFamily="34" charset="0"/>
                          </a:rPr>
                          <m:t>𝜃</m:t>
                        </m:r>
                      </m:num>
                      <m:den>
                        <m:r>
                          <a:rPr lang="en-GB" altLang="zh-CN" sz="1800" i="1">
                            <a:effectLst/>
                            <a:latin typeface="Cambria Math" panose="02040503050406030204" pitchFamily="18" charset="0"/>
                            <a:ea typeface="宋体" panose="02010600030101010101" pitchFamily="2" charset="-122"/>
                            <a:cs typeface="Arial" panose="020B0604020202020204" pitchFamily="34" charset="0"/>
                          </a:rPr>
                          <m:t>𝜆</m:t>
                        </m:r>
                      </m:den>
                    </m:f>
                  </m:oMath>
                </a14:m>
                <a:r>
                  <a:rPr lang="en-GB" altLang="zh-CN" sz="1800" dirty="0">
                    <a:effectLst/>
                    <a:latin typeface="Times New Roman" panose="02020603050405020304" pitchFamily="18" charset="0"/>
                    <a:ea typeface="宋体" panose="02010600030101010101" pitchFamily="2" charset="-122"/>
                    <a:cs typeface="Arial" panose="020B0604020202020204" pitchFamily="34" charset="0"/>
                  </a:rPr>
                  <a:t>, and </a:t>
                </a:r>
                <a14:m>
                  <m:oMath xmlns:m="http://schemas.openxmlformats.org/officeDocument/2006/math">
                    <m:r>
                      <a:rPr lang="en-GB" altLang="zh-CN" sz="1800" i="1">
                        <a:effectLst/>
                        <a:latin typeface="Cambria Math" panose="02040503050406030204" pitchFamily="18" charset="0"/>
                        <a:ea typeface="宋体" panose="02010600030101010101" pitchFamily="2" charset="-122"/>
                        <a:cs typeface="Arial" panose="020B0604020202020204" pitchFamily="34" charset="0"/>
                      </a:rPr>
                      <m:t>𝑣</m:t>
                    </m:r>
                    <m:r>
                      <a:rPr lang="en-GB" altLang="zh-CN" sz="1800" i="1">
                        <a:effectLst/>
                        <a:latin typeface="Cambria Math" panose="02040503050406030204" pitchFamily="18" charset="0"/>
                        <a:ea typeface="宋体" panose="02010600030101010101" pitchFamily="2" charset="-122"/>
                        <a:cs typeface="Arial" panose="020B0604020202020204" pitchFamily="34" charset="0"/>
                      </a:rPr>
                      <m:t>=</m:t>
                    </m:r>
                    <m:f>
                      <m:fPr>
                        <m:ctrlPr>
                          <a:rPr lang="zh-CN" altLang="zh-CN" i="1">
                            <a:effectLst/>
                            <a:latin typeface="Cambria Math" panose="02040503050406030204" pitchFamily="18" charset="0"/>
                            <a:ea typeface="Cambria Math" panose="02040503050406030204" pitchFamily="18" charset="0"/>
                          </a:rPr>
                        </m:ctrlPr>
                      </m:fPr>
                      <m:num>
                        <m:d>
                          <m:dPr>
                            <m:begChr m:val="["/>
                            <m:endChr m:val="]"/>
                            <m:ctrlPr>
                              <a:rPr lang="zh-CN" altLang="zh-CN" i="1">
                                <a:effectLst/>
                                <a:latin typeface="Cambria Math" panose="02040503050406030204" pitchFamily="18" charset="0"/>
                                <a:ea typeface="Cambria Math" panose="02040503050406030204" pitchFamily="18" charset="0"/>
                              </a:rPr>
                            </m:ctrlPr>
                          </m:dPr>
                          <m:e>
                            <m:r>
                              <a:rPr lang="en-GB" altLang="zh-CN" sz="1800" i="1">
                                <a:effectLst/>
                                <a:latin typeface="Cambria Math" panose="02040503050406030204" pitchFamily="18" charset="0"/>
                                <a:ea typeface="宋体" panose="02010600030101010101" pitchFamily="2" charset="-122"/>
                                <a:cs typeface="Arial" panose="020B0604020202020204" pitchFamily="34" charset="0"/>
                              </a:rPr>
                              <m:t>𝜋</m:t>
                            </m:r>
                            <m:d>
                              <m:dPr>
                                <m:ctrlPr>
                                  <a:rPr lang="zh-CN" altLang="zh-CN" i="1">
                                    <a:effectLst/>
                                    <a:latin typeface="Cambria Math" panose="02040503050406030204" pitchFamily="18" charset="0"/>
                                    <a:ea typeface="Cambria Math" panose="02040503050406030204" pitchFamily="18" charset="0"/>
                                  </a:rPr>
                                </m:ctrlPr>
                              </m:dPr>
                              <m:e>
                                <m:r>
                                  <a:rPr lang="en-GB" altLang="zh-CN" sz="1800" i="1">
                                    <a:effectLst/>
                                    <a:latin typeface="Cambria Math" panose="02040503050406030204" pitchFamily="18" charset="0"/>
                                    <a:ea typeface="宋体" panose="02010600030101010101" pitchFamily="2" charset="-122"/>
                                    <a:cs typeface="Arial" panose="020B0604020202020204" pitchFamily="34" charset="0"/>
                                  </a:rPr>
                                  <m:t>𝑎</m:t>
                                </m:r>
                                <m:r>
                                  <a:rPr lang="en-GB" altLang="zh-CN" sz="1800" i="1">
                                    <a:effectLst/>
                                    <a:latin typeface="Cambria Math" panose="02040503050406030204" pitchFamily="18" charset="0"/>
                                    <a:ea typeface="宋体" panose="02010600030101010101" pitchFamily="2" charset="-122"/>
                                    <a:cs typeface="Arial" panose="020B0604020202020204" pitchFamily="34" charset="0"/>
                                  </a:rPr>
                                  <m:t>+</m:t>
                                </m:r>
                                <m:r>
                                  <a:rPr lang="en-GB" altLang="zh-CN" sz="1800" i="1">
                                    <a:effectLst/>
                                    <a:latin typeface="Cambria Math" panose="02040503050406030204" pitchFamily="18" charset="0"/>
                                    <a:ea typeface="宋体" panose="02010600030101010101" pitchFamily="2" charset="-122"/>
                                    <a:cs typeface="Arial" panose="020B0604020202020204" pitchFamily="34" charset="0"/>
                                  </a:rPr>
                                  <m:t>𝑏</m:t>
                                </m:r>
                              </m:e>
                            </m:d>
                            <m:r>
                              <a:rPr lang="en-GB" altLang="zh-CN" sz="1800" i="1">
                                <a:effectLst/>
                                <a:latin typeface="Cambria Math" panose="02040503050406030204" pitchFamily="18" charset="0"/>
                                <a:ea typeface="宋体" panose="02010600030101010101" pitchFamily="2" charset="-122"/>
                                <a:cs typeface="Arial" panose="020B0604020202020204" pitchFamily="34" charset="0"/>
                              </a:rPr>
                              <m:t>𝑠𝑖𝑛</m:t>
                            </m:r>
                            <m:r>
                              <a:rPr lang="en-GB" altLang="zh-CN" sz="1800" i="1">
                                <a:effectLst/>
                                <a:latin typeface="Cambria Math" panose="02040503050406030204" pitchFamily="18" charset="0"/>
                                <a:ea typeface="宋体" panose="02010600030101010101" pitchFamily="2" charset="-122"/>
                                <a:cs typeface="Arial" panose="020B0604020202020204" pitchFamily="34" charset="0"/>
                              </a:rPr>
                              <m:t>𝜃</m:t>
                            </m:r>
                          </m:e>
                        </m:d>
                      </m:num>
                      <m:den>
                        <m:r>
                          <a:rPr lang="en-GB" altLang="zh-CN" sz="1800" i="1">
                            <a:effectLst/>
                            <a:latin typeface="Cambria Math" panose="02040503050406030204" pitchFamily="18" charset="0"/>
                            <a:ea typeface="宋体" panose="02010600030101010101" pitchFamily="2" charset="-122"/>
                            <a:cs typeface="Arial" panose="020B0604020202020204" pitchFamily="34" charset="0"/>
                          </a:rPr>
                          <m:t>𝜆</m:t>
                        </m:r>
                      </m:den>
                    </m:f>
                  </m:oMath>
                </a14:m>
                <a:r>
                  <a:rPr lang="en-GB" altLang="zh-CN" sz="1800" dirty="0">
                    <a:effectLst/>
                    <a:latin typeface="Times New Roman" panose="02020603050405020304" pitchFamily="18" charset="0"/>
                    <a:ea typeface="宋体" panose="02010600030101010101" pitchFamily="2" charset="-122"/>
                    <a:cs typeface="Arial" panose="020B0604020202020204" pitchFamily="34" charset="0"/>
                  </a:rPr>
                  <a:t>.</a:t>
                </a:r>
                <a:endParaRPr lang="zh-CN" altLang="en-US" dirty="0"/>
              </a:p>
            </p:txBody>
          </p:sp>
        </mc:Choice>
        <mc:Fallback xmlns="">
          <p:sp>
            <p:nvSpPr>
              <p:cNvPr id="10" name="文本框 9">
                <a:extLst>
                  <a:ext uri="{FF2B5EF4-FFF2-40B4-BE49-F238E27FC236}">
                    <a16:creationId xmlns:a16="http://schemas.microsoft.com/office/drawing/2014/main" id="{50841605-07D7-4E3B-A739-2163A7988E45}"/>
                  </a:ext>
                </a:extLst>
              </p:cNvPr>
              <p:cNvSpPr txBox="1">
                <a:spLocks noRot="1" noChangeAspect="1" noMove="1" noResize="1" noEditPoints="1" noAdjustHandles="1" noChangeArrowheads="1" noChangeShapeType="1" noTextEdit="1"/>
              </p:cNvSpPr>
              <p:nvPr/>
            </p:nvSpPr>
            <p:spPr>
              <a:xfrm>
                <a:off x="-78442" y="3507326"/>
                <a:ext cx="6096000" cy="505331"/>
              </a:xfrm>
              <a:prstGeom prst="rect">
                <a:avLst/>
              </a:prstGeom>
              <a:blipFill>
                <a:blip r:embed="rId5"/>
                <a:stretch>
                  <a:fillRect b="-60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73C5F79-C438-4A89-9F19-DC18EC151A30}"/>
                  </a:ext>
                </a:extLst>
              </p:cNvPr>
              <p:cNvSpPr txBox="1"/>
              <p:nvPr/>
            </p:nvSpPr>
            <p:spPr>
              <a:xfrm>
                <a:off x="952802" y="4097222"/>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𝑑</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𝑠𝑖𝑛</m:t>
                          </m:r>
                          <m:r>
                            <a:rPr lang="zh-CN" altLang="en-US" i="1">
                              <a:latin typeface="Cambria Math" panose="02040503050406030204" pitchFamily="18" charset="0"/>
                            </a:rPr>
                            <m:t>𝜑</m:t>
                          </m:r>
                          <m:r>
                            <a:rPr lang="zh-CN" altLang="en-US" i="0">
                              <a:latin typeface="Cambria Math" panose="02040503050406030204" pitchFamily="18" charset="0"/>
                            </a:rPr>
                            <m:t>±</m:t>
                          </m:r>
                          <m:r>
                            <a:rPr lang="zh-CN" altLang="en-US" i="1">
                              <a:latin typeface="Cambria Math" panose="02040503050406030204" pitchFamily="18" charset="0"/>
                            </a:rPr>
                            <m:t>𝑠𝑖𝑛</m:t>
                          </m:r>
                          <m:r>
                            <a:rPr lang="zh-CN" altLang="en-US" i="1">
                              <a:latin typeface="Cambria Math" panose="02040503050406030204" pitchFamily="18" charset="0"/>
                            </a:rPr>
                            <m:t>𝜃</m:t>
                          </m:r>
                        </m:e>
                      </m:d>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1">
                          <a:latin typeface="Cambria Math" panose="02040503050406030204" pitchFamily="18" charset="0"/>
                        </a:rPr>
                        <m:t>𝜆</m:t>
                      </m:r>
                    </m:oMath>
                  </m:oMathPara>
                </a14:m>
                <a:endParaRPr lang="zh-CN" altLang="en-US" dirty="0"/>
              </a:p>
            </p:txBody>
          </p:sp>
        </mc:Choice>
        <mc:Fallback xmlns="">
          <p:sp>
            <p:nvSpPr>
              <p:cNvPr id="11" name="文本框 10">
                <a:extLst>
                  <a:ext uri="{FF2B5EF4-FFF2-40B4-BE49-F238E27FC236}">
                    <a16:creationId xmlns:a16="http://schemas.microsoft.com/office/drawing/2014/main" id="{173C5F79-C438-4A89-9F19-DC18EC151A30}"/>
                  </a:ext>
                </a:extLst>
              </p:cNvPr>
              <p:cNvSpPr txBox="1">
                <a:spLocks noRot="1" noChangeAspect="1" noMove="1" noResize="1" noEditPoints="1" noAdjustHandles="1" noChangeArrowheads="1" noChangeShapeType="1" noTextEdit="1"/>
              </p:cNvSpPr>
              <p:nvPr/>
            </p:nvSpPr>
            <p:spPr>
              <a:xfrm>
                <a:off x="952802" y="4097222"/>
                <a:ext cx="6096000" cy="369332"/>
              </a:xfrm>
              <a:prstGeom prst="rect">
                <a:avLst/>
              </a:prstGeom>
              <a:blipFill>
                <a:blip r:embed="rId6"/>
                <a:stretch>
                  <a:fillRect b="-13115"/>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77C7CC3D-8ADE-4FA0-B1A7-F1696A6977AE}"/>
              </a:ext>
            </a:extLst>
          </p:cNvPr>
          <p:cNvSpPr txBox="1"/>
          <p:nvPr/>
        </p:nvSpPr>
        <p:spPr>
          <a:xfrm>
            <a:off x="-1150318" y="4091425"/>
            <a:ext cx="6096000" cy="369332"/>
          </a:xfrm>
          <a:prstGeom prst="rect">
            <a:avLst/>
          </a:prstGeom>
          <a:noFill/>
        </p:spPr>
        <p:txBody>
          <a:bodyPr wrap="square">
            <a:spAutoFit/>
          </a:bodyPr>
          <a:lstStyle/>
          <a:p>
            <a:pPr algn="ctr"/>
            <a:r>
              <a:rPr lang="en-US" altLang="zh-CN" dirty="0"/>
              <a:t>Grating Equation:</a:t>
            </a:r>
            <a:endParaRPr lang="zh-CN" altLang="en-US" dirty="0"/>
          </a:p>
        </p:txBody>
      </p:sp>
      <p:sp>
        <p:nvSpPr>
          <p:cNvPr id="5" name="灯片编号占位符 4">
            <a:extLst>
              <a:ext uri="{FF2B5EF4-FFF2-40B4-BE49-F238E27FC236}">
                <a16:creationId xmlns:a16="http://schemas.microsoft.com/office/drawing/2014/main" id="{4E6EE8AB-6B34-4067-8918-A2D2761392CA}"/>
              </a:ext>
            </a:extLst>
          </p:cNvPr>
          <p:cNvSpPr>
            <a:spLocks noGrp="1"/>
          </p:cNvSpPr>
          <p:nvPr>
            <p:ph type="sldNum" sz="quarter" idx="12"/>
          </p:nvPr>
        </p:nvSpPr>
        <p:spPr/>
        <p:txBody>
          <a:bodyPr/>
          <a:lstStyle/>
          <a:p>
            <a:fld id="{A07846D2-0F7B-44EB-BB6A-D4EE7066FC2C}" type="slidenum">
              <a:rPr lang="zh-CN" altLang="en-US" smtClean="0"/>
              <a:t>11</a:t>
            </a:fld>
            <a:endParaRPr lang="zh-CN" altLang="en-US"/>
          </a:p>
        </p:txBody>
      </p:sp>
    </p:spTree>
    <p:extLst>
      <p:ext uri="{BB962C8B-B14F-4D97-AF65-F5344CB8AC3E}">
        <p14:creationId xmlns:p14="http://schemas.microsoft.com/office/powerpoint/2010/main" val="2449798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8BA86-CE22-40E8-A3D7-360032EA1340}"/>
              </a:ext>
            </a:extLst>
          </p:cNvPr>
          <p:cNvSpPr>
            <a:spLocks noGrp="1"/>
          </p:cNvSpPr>
          <p:nvPr>
            <p:ph type="title"/>
          </p:nvPr>
        </p:nvSpPr>
        <p:spPr/>
        <p:txBody>
          <a:bodyPr/>
          <a:lstStyle/>
          <a:p>
            <a:r>
              <a:rPr lang="en-US" altLang="zh-CN" dirty="0"/>
              <a:t>Hardware Design</a:t>
            </a:r>
            <a:endParaRPr lang="zh-CN" altLang="en-US" dirty="0"/>
          </a:p>
        </p:txBody>
      </p:sp>
      <p:sp>
        <p:nvSpPr>
          <p:cNvPr id="4" name="内容占位符 3">
            <a:extLst>
              <a:ext uri="{FF2B5EF4-FFF2-40B4-BE49-F238E27FC236}">
                <a16:creationId xmlns:a16="http://schemas.microsoft.com/office/drawing/2014/main" id="{E19488B7-A9B7-474B-83F3-3A7E0510548D}"/>
              </a:ext>
            </a:extLst>
          </p:cNvPr>
          <p:cNvSpPr>
            <a:spLocks noGrp="1"/>
          </p:cNvSpPr>
          <p:nvPr>
            <p:ph sz="half" idx="1"/>
          </p:nvPr>
        </p:nvSpPr>
        <p:spPr>
          <a:xfrm>
            <a:off x="1346200" y="1398905"/>
            <a:ext cx="5181600" cy="4351338"/>
          </a:xfrm>
        </p:spPr>
        <p:txBody>
          <a:bodyPr/>
          <a:lstStyle/>
          <a:p>
            <a:r>
              <a:rPr lang="en-US" altLang="zh-CN" dirty="0"/>
              <a:t>System Resolution</a:t>
            </a:r>
            <a:endParaRPr lang="zh-CN" altLang="en-US" dirty="0"/>
          </a:p>
        </p:txBody>
      </p:sp>
      <p:sp>
        <p:nvSpPr>
          <p:cNvPr id="5" name="内容占位符 4">
            <a:extLst>
              <a:ext uri="{FF2B5EF4-FFF2-40B4-BE49-F238E27FC236}">
                <a16:creationId xmlns:a16="http://schemas.microsoft.com/office/drawing/2014/main" id="{1C4BBB46-95D5-4463-BA78-9898815B7A9D}"/>
              </a:ext>
            </a:extLst>
          </p:cNvPr>
          <p:cNvSpPr>
            <a:spLocks noGrp="1"/>
          </p:cNvSpPr>
          <p:nvPr>
            <p:ph sz="half" idx="2"/>
          </p:nvPr>
        </p:nvSpPr>
        <p:spPr>
          <a:xfrm>
            <a:off x="1960879" y="2090261"/>
            <a:ext cx="7386079" cy="2287588"/>
          </a:xfrm>
        </p:spPr>
        <p:txBody>
          <a:bodyPr>
            <a:noAutofit/>
          </a:bodyPr>
          <a:lstStyle/>
          <a:p>
            <a:pPr marL="342900" indent="-342900" algn="just">
              <a:lnSpc>
                <a:spcPct val="150000"/>
              </a:lnSpc>
              <a:spcBef>
                <a:spcPts val="300"/>
              </a:spcBef>
              <a:buFont typeface="Wingdings" panose="05000000000000000000" pitchFamily="2" charset="2"/>
              <a:buChar char=""/>
            </a:pPr>
            <a:r>
              <a:rPr lang="en-GB" altLang="zh-CN" sz="1800" dirty="0">
                <a:latin typeface="Times New Roman" panose="02020603050405020304" pitchFamily="18" charset="0"/>
                <a:ea typeface="宋体" panose="02010600030101010101" pitchFamily="2" charset="-122"/>
                <a:cs typeface="Arial" panose="020B0604020202020204" pitchFamily="34" charset="0"/>
              </a:rPr>
              <a:t>Imaging resolution caused by the aperture diffraction limit</a:t>
            </a:r>
            <a:endParaRPr lang="zh-CN" altLang="zh-CN" sz="1800" dirty="0">
              <a:latin typeface="Times New Roman" panose="02020603050405020304" pitchFamily="18" charset="0"/>
              <a:ea typeface="宋体" panose="02010600030101010101" pitchFamily="2" charset="-122"/>
              <a:cs typeface="Arial" panose="020B0604020202020204" pitchFamily="34" charset="0"/>
            </a:endParaRPr>
          </a:p>
          <a:p>
            <a:pPr marL="342900" lvl="0" indent="-342900" algn="just">
              <a:lnSpc>
                <a:spcPct val="150000"/>
              </a:lnSpc>
              <a:spcBef>
                <a:spcPts val="300"/>
              </a:spcBef>
              <a:buFont typeface="Wingdings" panose="05000000000000000000" pitchFamily="2" charset="2"/>
              <a:buChar char=""/>
            </a:pPr>
            <a:r>
              <a:rPr lang="en-GB" altLang="zh-CN" sz="1800" dirty="0">
                <a:effectLst/>
                <a:latin typeface="Times New Roman" panose="02020603050405020304" pitchFamily="18" charset="0"/>
                <a:ea typeface="宋体" panose="02010600030101010101" pitchFamily="2" charset="-122"/>
                <a:cs typeface="Arial" panose="020B0604020202020204" pitchFamily="34" charset="0"/>
              </a:rPr>
              <a:t>Chromatic resolution of the grating</a:t>
            </a:r>
            <a:endParaRPr lang="zh-CN" altLang="zh-CN" sz="1800" dirty="0">
              <a:effectLst/>
              <a:latin typeface="Times New Roman" panose="02020603050405020304" pitchFamily="18" charset="0"/>
              <a:ea typeface="宋体" panose="02010600030101010101" pitchFamily="2" charset="-122"/>
              <a:cs typeface="Arial" panose="020B0604020202020204" pitchFamily="34" charset="0"/>
            </a:endParaRPr>
          </a:p>
          <a:p>
            <a:pPr marL="342900" lvl="0" indent="-342900" algn="just">
              <a:lnSpc>
                <a:spcPct val="150000"/>
              </a:lnSpc>
              <a:spcBef>
                <a:spcPts val="300"/>
              </a:spcBef>
              <a:buFont typeface="Wingdings" panose="05000000000000000000" pitchFamily="2" charset="2"/>
              <a:buChar char=""/>
            </a:pPr>
            <a:r>
              <a:rPr lang="en-GB" altLang="zh-CN" sz="1800" dirty="0">
                <a:effectLst/>
                <a:latin typeface="Times New Roman" panose="02020603050405020304" pitchFamily="18" charset="0"/>
                <a:ea typeface="宋体" panose="02010600030101010101" pitchFamily="2" charset="-122"/>
                <a:cs typeface="Arial" panose="020B0604020202020204" pitchFamily="34" charset="0"/>
              </a:rPr>
              <a:t>The width of the slit’s image on the sensor</a:t>
            </a:r>
            <a:endParaRPr lang="zh-CN" altLang="zh-CN" sz="1800" dirty="0">
              <a:effectLst/>
              <a:latin typeface="Times New Roman" panose="02020603050405020304" pitchFamily="18" charset="0"/>
              <a:ea typeface="宋体" panose="02010600030101010101" pitchFamily="2" charset="-122"/>
              <a:cs typeface="Arial" panose="020B0604020202020204" pitchFamily="34" charset="0"/>
            </a:endParaRPr>
          </a:p>
          <a:p>
            <a:pPr marL="342900" lvl="0" indent="-342900" algn="just">
              <a:lnSpc>
                <a:spcPct val="150000"/>
              </a:lnSpc>
              <a:spcBef>
                <a:spcPts val="300"/>
              </a:spcBef>
              <a:buFont typeface="Wingdings" panose="05000000000000000000" pitchFamily="2" charset="2"/>
              <a:buChar char=""/>
            </a:pPr>
            <a:r>
              <a:rPr lang="en-GB" altLang="zh-CN" sz="1800" dirty="0">
                <a:effectLst/>
                <a:latin typeface="Times New Roman" panose="02020603050405020304" pitchFamily="18" charset="0"/>
                <a:ea typeface="宋体" panose="02010600030101010101" pitchFamily="2" charset="-122"/>
                <a:cs typeface="Arial" panose="020B0604020202020204" pitchFamily="34" charset="0"/>
              </a:rPr>
              <a:t>Sensor’s physical resolution.</a:t>
            </a:r>
            <a:endParaRPr lang="zh-CN" altLang="zh-CN" sz="1800" dirty="0">
              <a:effectLst/>
              <a:latin typeface="Times New Roman" panose="02020603050405020304" pitchFamily="18" charset="0"/>
              <a:ea typeface="宋体" panose="02010600030101010101" pitchFamily="2" charset="-122"/>
              <a:cs typeface="Arial" panose="020B0604020202020204" pitchFamily="34" charset="0"/>
            </a:endParaRPr>
          </a:p>
          <a:p>
            <a:endParaRPr lang="zh-CN" altLang="en-US" sz="1800" dirty="0"/>
          </a:p>
        </p:txBody>
      </p:sp>
      <p:sp>
        <p:nvSpPr>
          <p:cNvPr id="6" name="灯片编号占位符 5">
            <a:extLst>
              <a:ext uri="{FF2B5EF4-FFF2-40B4-BE49-F238E27FC236}">
                <a16:creationId xmlns:a16="http://schemas.microsoft.com/office/drawing/2014/main" id="{908429D0-F99E-4DA4-AD10-35009706C8F2}"/>
              </a:ext>
            </a:extLst>
          </p:cNvPr>
          <p:cNvSpPr>
            <a:spLocks noGrp="1"/>
          </p:cNvSpPr>
          <p:nvPr>
            <p:ph type="sldNum" sz="quarter" idx="12"/>
          </p:nvPr>
        </p:nvSpPr>
        <p:spPr/>
        <p:txBody>
          <a:bodyPr/>
          <a:lstStyle/>
          <a:p>
            <a:fld id="{A07846D2-0F7B-44EB-BB6A-D4EE7066FC2C}" type="slidenum">
              <a:rPr lang="zh-CN" altLang="en-US" smtClean="0"/>
              <a:t>12</a:t>
            </a:fld>
            <a:endParaRPr lang="zh-CN" altLang="en-US"/>
          </a:p>
        </p:txBody>
      </p:sp>
    </p:spTree>
    <p:extLst>
      <p:ext uri="{BB962C8B-B14F-4D97-AF65-F5344CB8AC3E}">
        <p14:creationId xmlns:p14="http://schemas.microsoft.com/office/powerpoint/2010/main" val="2110268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8BA86-CE22-40E8-A3D7-360032EA1340}"/>
              </a:ext>
            </a:extLst>
          </p:cNvPr>
          <p:cNvSpPr>
            <a:spLocks noGrp="1"/>
          </p:cNvSpPr>
          <p:nvPr>
            <p:ph type="title"/>
          </p:nvPr>
        </p:nvSpPr>
        <p:spPr/>
        <p:txBody>
          <a:bodyPr/>
          <a:lstStyle/>
          <a:p>
            <a:r>
              <a:rPr lang="en-US" altLang="zh-CN" dirty="0"/>
              <a:t>Hardware Design</a:t>
            </a:r>
            <a:endParaRPr lang="zh-CN" altLang="en-US" dirty="0"/>
          </a:p>
        </p:txBody>
      </p:sp>
      <p:sp>
        <p:nvSpPr>
          <p:cNvPr id="4" name="内容占位符 3">
            <a:extLst>
              <a:ext uri="{FF2B5EF4-FFF2-40B4-BE49-F238E27FC236}">
                <a16:creationId xmlns:a16="http://schemas.microsoft.com/office/drawing/2014/main" id="{E19488B7-A9B7-474B-83F3-3A7E0510548D}"/>
              </a:ext>
            </a:extLst>
          </p:cNvPr>
          <p:cNvSpPr>
            <a:spLocks noGrp="1"/>
          </p:cNvSpPr>
          <p:nvPr>
            <p:ph sz="half" idx="1"/>
          </p:nvPr>
        </p:nvSpPr>
        <p:spPr>
          <a:xfrm>
            <a:off x="1162178" y="1382984"/>
            <a:ext cx="5181600" cy="4351338"/>
          </a:xfrm>
        </p:spPr>
        <p:txBody>
          <a:bodyPr/>
          <a:lstStyle/>
          <a:p>
            <a:r>
              <a:rPr lang="en-US" altLang="zh-CN" dirty="0"/>
              <a:t>Grating Chromatic Resolution</a:t>
            </a:r>
          </a:p>
        </p:txBody>
      </p:sp>
      <p:grpSp>
        <p:nvGrpSpPr>
          <p:cNvPr id="5" name="组合 4">
            <a:extLst>
              <a:ext uri="{FF2B5EF4-FFF2-40B4-BE49-F238E27FC236}">
                <a16:creationId xmlns:a16="http://schemas.microsoft.com/office/drawing/2014/main" id="{E323D3F0-DFCA-4F32-9CB1-4BC5F0F6C9BD}"/>
              </a:ext>
            </a:extLst>
          </p:cNvPr>
          <p:cNvGrpSpPr/>
          <p:nvPr/>
        </p:nvGrpSpPr>
        <p:grpSpPr>
          <a:xfrm>
            <a:off x="6979920" y="2270646"/>
            <a:ext cx="3226036" cy="2576014"/>
            <a:chOff x="2052320" y="2834640"/>
            <a:chExt cx="2722880" cy="2174240"/>
          </a:xfrm>
        </p:grpSpPr>
        <p:grpSp>
          <p:nvGrpSpPr>
            <p:cNvPr id="10" name="组合 9">
              <a:extLst>
                <a:ext uri="{FF2B5EF4-FFF2-40B4-BE49-F238E27FC236}">
                  <a16:creationId xmlns:a16="http://schemas.microsoft.com/office/drawing/2014/main" id="{E5921E9E-5164-46AA-93C7-0B15E4B99AF0}"/>
                </a:ext>
              </a:extLst>
            </p:cNvPr>
            <p:cNvGrpSpPr/>
            <p:nvPr/>
          </p:nvGrpSpPr>
          <p:grpSpPr>
            <a:xfrm>
              <a:off x="2153285" y="2923540"/>
              <a:ext cx="2551430" cy="2006599"/>
              <a:chOff x="0" y="0"/>
              <a:chExt cx="5334000" cy="5524500"/>
            </a:xfrm>
          </p:grpSpPr>
          <p:grpSp>
            <p:nvGrpSpPr>
              <p:cNvPr id="11" name="组合 10">
                <a:extLst>
                  <a:ext uri="{FF2B5EF4-FFF2-40B4-BE49-F238E27FC236}">
                    <a16:creationId xmlns:a16="http://schemas.microsoft.com/office/drawing/2014/main" id="{2CA03CFE-4EE4-4230-959A-D1260EADF048}"/>
                  </a:ext>
                </a:extLst>
              </p:cNvPr>
              <p:cNvGrpSpPr/>
              <p:nvPr/>
            </p:nvGrpSpPr>
            <p:grpSpPr>
              <a:xfrm>
                <a:off x="0" y="0"/>
                <a:ext cx="5334000" cy="5524500"/>
                <a:chOff x="0" y="0"/>
                <a:chExt cx="5334000" cy="5524500"/>
              </a:xfrm>
            </p:grpSpPr>
            <p:pic>
              <p:nvPicPr>
                <p:cNvPr id="14" name="图片 13">
                  <a:extLst>
                    <a:ext uri="{FF2B5EF4-FFF2-40B4-BE49-F238E27FC236}">
                      <a16:creationId xmlns:a16="http://schemas.microsoft.com/office/drawing/2014/main" id="{1FB3F45D-7943-4421-B5B0-8677B2D97480}"/>
                    </a:ext>
                  </a:extLst>
                </p:cNvPr>
                <p:cNvPicPr>
                  <a:picLocks noChangeAspect="1"/>
                </p:cNvPicPr>
                <p:nvPr/>
              </p:nvPicPr>
              <p:blipFill rotWithShape="1">
                <a:blip r:embed="rId3">
                  <a:grayscl/>
                  <a:lum bright="-20000" contrast="40000"/>
                </a:blip>
                <a:srcRect l="25083" t="11492" r="20834" b="14568"/>
                <a:stretch/>
              </p:blipFill>
              <p:spPr>
                <a:xfrm>
                  <a:off x="0" y="445770"/>
                  <a:ext cx="5334000" cy="4399280"/>
                </a:xfrm>
                <a:prstGeom prst="rect">
                  <a:avLst/>
                </a:prstGeom>
              </p:spPr>
            </p:pic>
            <p:cxnSp>
              <p:nvCxnSpPr>
                <p:cNvPr id="15" name="直接连接符 14">
                  <a:extLst>
                    <a:ext uri="{FF2B5EF4-FFF2-40B4-BE49-F238E27FC236}">
                      <a16:creationId xmlns:a16="http://schemas.microsoft.com/office/drawing/2014/main" id="{F58C8EAE-C1EB-418A-BE81-FF66DD95F5EF}"/>
                    </a:ext>
                  </a:extLst>
                </p:cNvPr>
                <p:cNvCxnSpPr>
                  <a:cxnSpLocks/>
                </p:cNvCxnSpPr>
                <p:nvPr/>
              </p:nvCxnSpPr>
              <p:spPr>
                <a:xfrm>
                  <a:off x="2090420" y="0"/>
                  <a:ext cx="0" cy="55245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234B977E-98C5-4479-8A8B-D0026C7D34AD}"/>
                    </a:ext>
                  </a:extLst>
                </p:cNvPr>
                <p:cNvCxnSpPr>
                  <a:cxnSpLocks/>
                </p:cNvCxnSpPr>
                <p:nvPr/>
              </p:nvCxnSpPr>
              <p:spPr>
                <a:xfrm>
                  <a:off x="3180080" y="0"/>
                  <a:ext cx="0" cy="55245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 name="文本框 26">
                    <a:extLst>
                      <a:ext uri="{FF2B5EF4-FFF2-40B4-BE49-F238E27FC236}">
                        <a16:creationId xmlns:a16="http://schemas.microsoft.com/office/drawing/2014/main" id="{8679CFCF-B463-4D95-858F-12980CB45D3E}"/>
                      </a:ext>
                    </a:extLst>
                  </p:cNvPr>
                  <p:cNvSpPr txBox="1"/>
                  <p:nvPr/>
                </p:nvSpPr>
                <p:spPr>
                  <a:xfrm>
                    <a:off x="3276304" y="615203"/>
                    <a:ext cx="1488180" cy="1689721"/>
                  </a:xfrm>
                  <a:prstGeom prst="rect">
                    <a:avLst/>
                  </a:prstGeom>
                  <a:noFill/>
                </p:spPr>
                <p:txBody>
                  <a:bodyPr wrap="square" rtlCol="0">
                    <a:noAutofit/>
                  </a:bodyPr>
                  <a:lstStyle/>
                  <a:p>
                    <a:pPr>
                      <a:spcBef>
                        <a:spcPts val="300"/>
                      </a:spcBef>
                    </a:pPr>
                    <a14:m>
                      <m:oMathPara xmlns:m="http://schemas.openxmlformats.org/officeDocument/2006/math">
                        <m:oMathParaPr>
                          <m:jc m:val="centerGroup"/>
                        </m:oMathParaPr>
                        <m:oMath xmlns:m="http://schemas.openxmlformats.org/officeDocument/2006/math">
                          <m:r>
                            <a:rPr lang="en-GB"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𝜆</m:t>
                          </m:r>
                          <m:r>
                            <a:rPr lang="en-GB"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GB"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𝛿𝜆</m:t>
                          </m:r>
                        </m:oMath>
                      </m:oMathPara>
                    </a14:m>
                    <a:endParaRPr lang="zh-CN">
                      <a:effectLst/>
                      <a:latin typeface="Times New Roman" panose="02020603050405020304" pitchFamily="18" charset="0"/>
                      <a:ea typeface="宋体" panose="02010600030101010101" pitchFamily="2" charset="-122"/>
                      <a:cs typeface="Arial" panose="020B0604020202020204" pitchFamily="34" charset="0"/>
                    </a:endParaRPr>
                  </a:p>
                </p:txBody>
              </p:sp>
            </mc:Choice>
            <mc:Fallback xmlns="">
              <p:sp>
                <p:nvSpPr>
                  <p:cNvPr id="12" name="文本框 26">
                    <a:extLst>
                      <a:ext uri="{FF2B5EF4-FFF2-40B4-BE49-F238E27FC236}">
                        <a16:creationId xmlns:a16="http://schemas.microsoft.com/office/drawing/2014/main" id="{8679CFCF-B463-4D95-858F-12980CB45D3E}"/>
                      </a:ext>
                    </a:extLst>
                  </p:cNvPr>
                  <p:cNvSpPr txBox="1">
                    <a:spLocks noRot="1" noChangeAspect="1" noMove="1" noResize="1" noEditPoints="1" noAdjustHandles="1" noChangeArrowheads="1" noChangeShapeType="1" noTextEdit="1"/>
                  </p:cNvSpPr>
                  <p:nvPr/>
                </p:nvSpPr>
                <p:spPr>
                  <a:xfrm>
                    <a:off x="3276304" y="615203"/>
                    <a:ext cx="1488180" cy="16897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27">
                    <a:extLst>
                      <a:ext uri="{FF2B5EF4-FFF2-40B4-BE49-F238E27FC236}">
                        <a16:creationId xmlns:a16="http://schemas.microsoft.com/office/drawing/2014/main" id="{35163C1E-BAC2-4AC1-BF14-90880D714459}"/>
                      </a:ext>
                    </a:extLst>
                  </p:cNvPr>
                  <p:cNvSpPr txBox="1"/>
                  <p:nvPr/>
                </p:nvSpPr>
                <p:spPr>
                  <a:xfrm>
                    <a:off x="902891" y="615203"/>
                    <a:ext cx="1187271" cy="1140929"/>
                  </a:xfrm>
                  <a:prstGeom prst="rect">
                    <a:avLst/>
                  </a:prstGeom>
                  <a:noFill/>
                </p:spPr>
                <p:txBody>
                  <a:bodyPr wrap="square" rtlCol="0">
                    <a:noAutofit/>
                  </a:bodyPr>
                  <a:lstStyle/>
                  <a:p>
                    <a:pPr>
                      <a:spcBef>
                        <a:spcPts val="300"/>
                      </a:spcBef>
                    </a:pPr>
                    <a14:m>
                      <m:oMathPara xmlns:m="http://schemas.openxmlformats.org/officeDocument/2006/math">
                        <m:oMathParaPr>
                          <m:jc m:val="centerGroup"/>
                        </m:oMathParaPr>
                        <m:oMath xmlns:m="http://schemas.openxmlformats.org/officeDocument/2006/math">
                          <m:r>
                            <a:rPr lang="en-GB"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𝜆</m:t>
                          </m:r>
                        </m:oMath>
                      </m:oMathPara>
                    </a14:m>
                    <a:endParaRPr lang="zh-CN">
                      <a:effectLst/>
                      <a:latin typeface="Times New Roman" panose="02020603050405020304" pitchFamily="18" charset="0"/>
                      <a:ea typeface="宋体" panose="02010600030101010101" pitchFamily="2" charset="-122"/>
                      <a:cs typeface="Arial" panose="020B0604020202020204" pitchFamily="34" charset="0"/>
                    </a:endParaRPr>
                  </a:p>
                </p:txBody>
              </p:sp>
            </mc:Choice>
            <mc:Fallback xmlns="">
              <p:sp>
                <p:nvSpPr>
                  <p:cNvPr id="13" name="文本框 27">
                    <a:extLst>
                      <a:ext uri="{FF2B5EF4-FFF2-40B4-BE49-F238E27FC236}">
                        <a16:creationId xmlns:a16="http://schemas.microsoft.com/office/drawing/2014/main" id="{35163C1E-BAC2-4AC1-BF14-90880D714459}"/>
                      </a:ext>
                    </a:extLst>
                  </p:cNvPr>
                  <p:cNvSpPr txBox="1">
                    <a:spLocks noRot="1" noChangeAspect="1" noMove="1" noResize="1" noEditPoints="1" noAdjustHandles="1" noChangeArrowheads="1" noChangeShapeType="1" noTextEdit="1"/>
                  </p:cNvSpPr>
                  <p:nvPr/>
                </p:nvSpPr>
                <p:spPr>
                  <a:xfrm>
                    <a:off x="902891" y="615203"/>
                    <a:ext cx="1187271" cy="1140929"/>
                  </a:xfrm>
                  <a:prstGeom prst="rect">
                    <a:avLst/>
                  </a:prstGeom>
                  <a:blipFill>
                    <a:blip r:embed="rId5"/>
                    <a:stretch>
                      <a:fillRect/>
                    </a:stretch>
                  </a:blipFill>
                </p:spPr>
                <p:txBody>
                  <a:bodyPr/>
                  <a:lstStyle/>
                  <a:p>
                    <a:r>
                      <a:rPr lang="zh-CN" altLang="en-US">
                        <a:noFill/>
                      </a:rPr>
                      <a:t> </a:t>
                    </a:r>
                  </a:p>
                </p:txBody>
              </p:sp>
            </mc:Fallback>
          </mc:AlternateContent>
        </p:grpSp>
        <p:sp>
          <p:nvSpPr>
            <p:cNvPr id="3" name="矩形 2">
              <a:extLst>
                <a:ext uri="{FF2B5EF4-FFF2-40B4-BE49-F238E27FC236}">
                  <a16:creationId xmlns:a16="http://schemas.microsoft.com/office/drawing/2014/main" id="{474F9615-7539-4384-9977-88BBD990CE65}"/>
                </a:ext>
              </a:extLst>
            </p:cNvPr>
            <p:cNvSpPr/>
            <p:nvPr/>
          </p:nvSpPr>
          <p:spPr>
            <a:xfrm>
              <a:off x="2052320" y="2834640"/>
              <a:ext cx="2722880" cy="2174240"/>
            </a:xfrm>
            <a:prstGeom prst="rect">
              <a:avLst/>
            </a:prstGeom>
            <a:no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BC152BF-DF88-48FB-A0BF-07AE8034AD21}"/>
                  </a:ext>
                </a:extLst>
              </p:cNvPr>
              <p:cNvSpPr txBox="1"/>
              <p:nvPr/>
            </p:nvSpPr>
            <p:spPr>
              <a:xfrm>
                <a:off x="5689029" y="5103114"/>
                <a:ext cx="6096000" cy="6183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𝑅</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𝜆</m:t>
                          </m:r>
                        </m:num>
                        <m:den>
                          <m:r>
                            <a:rPr lang="zh-CN" altLang="en-US" i="1">
                              <a:latin typeface="Cambria Math" panose="02040503050406030204" pitchFamily="18" charset="0"/>
                            </a:rPr>
                            <m:t>𝛿𝜆</m:t>
                          </m:r>
                        </m:den>
                      </m:f>
                      <m:r>
                        <a:rPr lang="en-US" altLang="zh-CN" b="0" i="1" smtClean="0">
                          <a:latin typeface="Cambria Math" panose="02040503050406030204" pitchFamily="18" charset="0"/>
                        </a:rPr>
                        <m:t>=</m:t>
                      </m:r>
                      <m:r>
                        <a:rPr lang="zh-CN" altLang="en-US" i="1">
                          <a:latin typeface="Cambria Math" panose="02040503050406030204" pitchFamily="18" charset="0"/>
                        </a:rPr>
                        <m:t>𝑁𝑘</m:t>
                      </m:r>
                      <m:r>
                        <a:rPr lang="zh-CN" altLang="en-US">
                          <a:latin typeface="Cambria Math" panose="02040503050406030204" pitchFamily="18" charset="0"/>
                        </a:rPr>
                        <m:t>−1≈</m:t>
                      </m:r>
                      <m:r>
                        <a:rPr lang="zh-CN" altLang="en-US" i="1">
                          <a:latin typeface="Cambria Math" panose="02040503050406030204" pitchFamily="18" charset="0"/>
                        </a:rPr>
                        <m:t>𝑁𝑘</m:t>
                      </m:r>
                    </m:oMath>
                  </m:oMathPara>
                </a14:m>
                <a:endParaRPr lang="zh-CN" altLang="en-US" dirty="0"/>
              </a:p>
            </p:txBody>
          </p:sp>
        </mc:Choice>
        <mc:Fallback xmlns="">
          <p:sp>
            <p:nvSpPr>
              <p:cNvPr id="18" name="文本框 17">
                <a:extLst>
                  <a:ext uri="{FF2B5EF4-FFF2-40B4-BE49-F238E27FC236}">
                    <a16:creationId xmlns:a16="http://schemas.microsoft.com/office/drawing/2014/main" id="{0BC152BF-DF88-48FB-A0BF-07AE8034AD21}"/>
                  </a:ext>
                </a:extLst>
              </p:cNvPr>
              <p:cNvSpPr txBox="1">
                <a:spLocks noRot="1" noChangeAspect="1" noMove="1" noResize="1" noEditPoints="1" noAdjustHandles="1" noChangeArrowheads="1" noChangeShapeType="1" noTextEdit="1"/>
              </p:cNvSpPr>
              <p:nvPr/>
            </p:nvSpPr>
            <p:spPr>
              <a:xfrm>
                <a:off x="5689029" y="5103114"/>
                <a:ext cx="6096000" cy="618374"/>
              </a:xfrm>
              <a:prstGeom prst="rect">
                <a:avLst/>
              </a:prstGeom>
              <a:blipFill>
                <a:blip r:embed="rId6"/>
                <a:stretch>
                  <a:fillRect/>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C1EF1CA4-A311-43B1-BDDB-5AD4A62F07EE}"/>
              </a:ext>
            </a:extLst>
          </p:cNvPr>
          <p:cNvGrpSpPr/>
          <p:nvPr/>
        </p:nvGrpSpPr>
        <p:grpSpPr>
          <a:xfrm>
            <a:off x="1463661" y="2554459"/>
            <a:ext cx="3717290" cy="2428897"/>
            <a:chOff x="0" y="0"/>
            <a:chExt cx="3878580" cy="2534285"/>
          </a:xfrm>
        </p:grpSpPr>
        <p:pic>
          <p:nvPicPr>
            <p:cNvPr id="26" name="图片 25" descr="1: The Rayleigh criterion: Two points are regarded as just resolved... |  Download Scientific Diagram">
              <a:extLst>
                <a:ext uri="{FF2B5EF4-FFF2-40B4-BE49-F238E27FC236}">
                  <a16:creationId xmlns:a16="http://schemas.microsoft.com/office/drawing/2014/main" id="{B837DA5F-13DE-441B-9E2F-258B977D667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878580" cy="1574800"/>
            </a:xfrm>
            <a:prstGeom prst="rect">
              <a:avLst/>
            </a:prstGeom>
            <a:noFill/>
            <a:ln>
              <a:noFill/>
            </a:ln>
          </p:spPr>
        </p:pic>
        <p:pic>
          <p:nvPicPr>
            <p:cNvPr id="27" name="图片 26" descr="Rayleigh criterion">
              <a:extLst>
                <a:ext uri="{FF2B5EF4-FFF2-40B4-BE49-F238E27FC236}">
                  <a16:creationId xmlns:a16="http://schemas.microsoft.com/office/drawing/2014/main" id="{4C4B0608-92CC-4EEA-BABC-8AC538B954A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 t="50893" r="-2637"/>
            <a:stretch/>
          </p:blipFill>
          <p:spPr bwMode="auto">
            <a:xfrm>
              <a:off x="15240" y="1584960"/>
              <a:ext cx="3855720" cy="949325"/>
            </a:xfrm>
            <a:prstGeom prst="rect">
              <a:avLst/>
            </a:prstGeom>
            <a:noFill/>
            <a:ln>
              <a:noFill/>
            </a:ln>
            <a:extLst>
              <a:ext uri="{53640926-AAD7-44D8-BBD7-CCE9431645EC}">
                <a14:shadowObscured xmlns:a14="http://schemas.microsoft.com/office/drawing/2010/main"/>
              </a:ext>
            </a:extLst>
          </p:spPr>
        </p:pic>
      </p:grpSp>
      <p:sp>
        <p:nvSpPr>
          <p:cNvPr id="29" name="文本框 28">
            <a:extLst>
              <a:ext uri="{FF2B5EF4-FFF2-40B4-BE49-F238E27FC236}">
                <a16:creationId xmlns:a16="http://schemas.microsoft.com/office/drawing/2014/main" id="{B350FA70-4B7C-49ED-85D6-AD5DC9DF450E}"/>
              </a:ext>
            </a:extLst>
          </p:cNvPr>
          <p:cNvSpPr txBox="1"/>
          <p:nvPr/>
        </p:nvSpPr>
        <p:spPr>
          <a:xfrm>
            <a:off x="274306" y="5185193"/>
            <a:ext cx="6096000" cy="369332"/>
          </a:xfrm>
          <a:prstGeom prst="rect">
            <a:avLst/>
          </a:prstGeom>
          <a:noFill/>
        </p:spPr>
        <p:txBody>
          <a:bodyPr wrap="square">
            <a:spAutoFit/>
          </a:bodyPr>
          <a:lstStyle/>
          <a:p>
            <a:pPr algn="ctr"/>
            <a:r>
              <a:rPr lang="en-US" altLang="zh-CN" dirty="0"/>
              <a:t>Demonstration for Rayleigh Criterion [4]</a:t>
            </a:r>
            <a:endParaRPr lang="zh-CN" altLang="en-US" dirty="0"/>
          </a:p>
        </p:txBody>
      </p:sp>
      <p:sp>
        <p:nvSpPr>
          <p:cNvPr id="7" name="灯片编号占位符 6">
            <a:extLst>
              <a:ext uri="{FF2B5EF4-FFF2-40B4-BE49-F238E27FC236}">
                <a16:creationId xmlns:a16="http://schemas.microsoft.com/office/drawing/2014/main" id="{C69BF795-51DA-463E-B3EB-DE5BBD3B92B5}"/>
              </a:ext>
            </a:extLst>
          </p:cNvPr>
          <p:cNvSpPr>
            <a:spLocks noGrp="1"/>
          </p:cNvSpPr>
          <p:nvPr>
            <p:ph type="sldNum" sz="quarter" idx="12"/>
          </p:nvPr>
        </p:nvSpPr>
        <p:spPr/>
        <p:txBody>
          <a:bodyPr/>
          <a:lstStyle/>
          <a:p>
            <a:fld id="{A07846D2-0F7B-44EB-BB6A-D4EE7066FC2C}" type="slidenum">
              <a:rPr lang="zh-CN" altLang="en-US" smtClean="0"/>
              <a:t>13</a:t>
            </a:fld>
            <a:endParaRPr lang="zh-CN" altLang="en-US"/>
          </a:p>
        </p:txBody>
      </p:sp>
    </p:spTree>
    <p:extLst>
      <p:ext uri="{BB962C8B-B14F-4D97-AF65-F5344CB8AC3E}">
        <p14:creationId xmlns:p14="http://schemas.microsoft.com/office/powerpoint/2010/main" val="178963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8BA86-CE22-40E8-A3D7-360032EA1340}"/>
              </a:ext>
            </a:extLst>
          </p:cNvPr>
          <p:cNvSpPr>
            <a:spLocks noGrp="1"/>
          </p:cNvSpPr>
          <p:nvPr>
            <p:ph type="title"/>
          </p:nvPr>
        </p:nvSpPr>
        <p:spPr/>
        <p:txBody>
          <a:bodyPr/>
          <a:lstStyle/>
          <a:p>
            <a:r>
              <a:rPr lang="en-US" altLang="zh-CN" dirty="0"/>
              <a:t>Hardware Design</a:t>
            </a:r>
            <a:endParaRPr lang="zh-CN" altLang="en-US" dirty="0"/>
          </a:p>
        </p:txBody>
      </p:sp>
      <p:sp>
        <p:nvSpPr>
          <p:cNvPr id="4" name="内容占位符 3">
            <a:extLst>
              <a:ext uri="{FF2B5EF4-FFF2-40B4-BE49-F238E27FC236}">
                <a16:creationId xmlns:a16="http://schemas.microsoft.com/office/drawing/2014/main" id="{E19488B7-A9B7-474B-83F3-3A7E0510548D}"/>
              </a:ext>
            </a:extLst>
          </p:cNvPr>
          <p:cNvSpPr>
            <a:spLocks noGrp="1"/>
          </p:cNvSpPr>
          <p:nvPr>
            <p:ph sz="half" idx="1"/>
          </p:nvPr>
        </p:nvSpPr>
        <p:spPr>
          <a:xfrm>
            <a:off x="1349850" y="1438513"/>
            <a:ext cx="5181600" cy="4351338"/>
          </a:xfrm>
        </p:spPr>
        <p:txBody>
          <a:bodyPr/>
          <a:lstStyle/>
          <a:p>
            <a:r>
              <a:rPr lang="en-US" altLang="zh-CN" dirty="0"/>
              <a:t>Parameter Optimization</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C4BBB46-95D5-4463-BA78-9898815B7A9D}"/>
                  </a:ext>
                </a:extLst>
              </p:cNvPr>
              <p:cNvSpPr>
                <a:spLocks noGrp="1"/>
              </p:cNvSpPr>
              <p:nvPr>
                <p:ph sz="half" idx="2"/>
              </p:nvPr>
            </p:nvSpPr>
            <p:spPr>
              <a:xfrm>
                <a:off x="6531450" y="2618105"/>
                <a:ext cx="5181600" cy="4351338"/>
              </a:xfrm>
            </p:spPr>
            <p:txBody>
              <a:bodyPr>
                <a:normAutofit/>
              </a:bodyPr>
              <a:lstStyle/>
              <a:p>
                <a:pPr marL="0" indent="0">
                  <a:buNone/>
                </a:pPr>
                <a:r>
                  <a:rPr lang="en-US" altLang="zh-CN" sz="2000" dirty="0"/>
                  <a:t>Incident Angle Optimization:</a:t>
                </a:r>
              </a:p>
              <a:p>
                <a14:m>
                  <m:oMath xmlns:m="http://schemas.openxmlformats.org/officeDocument/2006/math">
                    <m:sSub>
                      <m:sSubPr>
                        <m:ctrlPr>
                          <a:rPr lang="en-US" altLang="zh-CN" sz="2000" b="0" i="1" smtClean="0">
                            <a:latin typeface="Cambria Math" panose="02040503050406030204" pitchFamily="18" charset="0"/>
                          </a:rPr>
                        </m:ctrlPr>
                      </m:sSubPr>
                      <m:e>
                        <m:r>
                          <a:rPr lang="zh-CN" altLang="en-US" sz="2000" i="1" smtClean="0">
                            <a:latin typeface="Cambria Math" panose="02040503050406030204" pitchFamily="18" charset="0"/>
                          </a:rPr>
                          <m:t>𝜃</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arcsin</m:t>
                        </m:r>
                      </m:fName>
                      <m:e>
                        <m:d>
                          <m:dPr>
                            <m:ctrlPr>
                              <a:rPr lang="en-US" altLang="zh-CN" sz="2000" b="0" i="1" smtClean="0">
                                <a:latin typeface="Cambria Math" panose="02040503050406030204" pitchFamily="18" charset="0"/>
                              </a:rPr>
                            </m:ctrlPr>
                          </m:d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d>
                                  <m:dPr>
                                    <m:ctrlPr>
                                      <a:rPr lang="en-US" altLang="zh-CN" sz="2000" b="0" i="1" smtClean="0">
                                        <a:latin typeface="Cambria Math" panose="02040503050406030204" pitchFamily="18" charset="0"/>
                                      </a:rPr>
                                    </m:ctrlPr>
                                  </m:dPr>
                                  <m:e>
                                    <m:r>
                                      <a:rPr lang="zh-CN" altLang="en-US" sz="2000" b="0" i="1" smtClean="0">
                                        <a:latin typeface="Cambria Math" panose="02040503050406030204" pitchFamily="18" charset="0"/>
                                      </a:rPr>
                                      <m:t>𝜑</m:t>
                                    </m:r>
                                  </m:e>
                                </m:d>
                              </m:e>
                            </m:fun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𝑖</m:t>
                                    </m:r>
                                  </m:sub>
                                </m:sSub>
                              </m:num>
                              <m:den>
                                <m:r>
                                  <a:rPr lang="en-US" altLang="zh-CN" sz="2000" b="0" i="1" smtClean="0">
                                    <a:latin typeface="Cambria Math" panose="02040503050406030204" pitchFamily="18" charset="0"/>
                                  </a:rPr>
                                  <m:t>𝑑</m:t>
                                </m:r>
                              </m:den>
                            </m:f>
                          </m:e>
                        </m:d>
                      </m:e>
                    </m:func>
                  </m:oMath>
                </a14:m>
                <a:endParaRPr lang="en-US" altLang="zh-CN" sz="2000" b="0" dirty="0"/>
              </a:p>
              <a:p>
                <a14:m>
                  <m:oMath xmlns:m="http://schemas.openxmlformats.org/officeDocument/2006/math">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b="0" i="1" smtClean="0">
                            <a:latin typeface="Cambria Math" panose="02040503050406030204" pitchFamily="18" charset="0"/>
                          </a:rPr>
                          <m:t>1</m:t>
                        </m:r>
                      </m:sub>
                    </m:sSub>
                  </m:oMath>
                </a14:m>
                <a:endParaRPr lang="en-US" altLang="zh-CN" sz="2000" dirty="0"/>
              </a:p>
              <a:p>
                <a:r>
                  <a:rPr lang="en-US" altLang="zh-CN" sz="2000" dirty="0"/>
                  <a:t>Using Matlab</a:t>
                </a:r>
              </a:p>
              <a:p>
                <a:r>
                  <a:rPr lang="en-US" altLang="zh-CN" sz="2000" dirty="0"/>
                  <a:t>So </a:t>
                </a:r>
                <a14:m>
                  <m:oMath xmlns:m="http://schemas.openxmlformats.org/officeDocument/2006/math">
                    <m:r>
                      <a:rPr lang="zh-CN" altLang="en-US" sz="2000" i="1" smtClean="0">
                        <a:latin typeface="Cambria Math" panose="02040503050406030204" pitchFamily="18" charset="0"/>
                      </a:rPr>
                      <m:t>𝜑</m:t>
                    </m:r>
                    <m:r>
                      <a:rPr lang="en-US" altLang="zh-CN" sz="2000" b="0" i="1" smtClean="0">
                        <a:latin typeface="Cambria Math" panose="02040503050406030204" pitchFamily="18" charset="0"/>
                      </a:rPr>
                      <m:t>=0</m:t>
                    </m:r>
                  </m:oMath>
                </a14:m>
                <a:r>
                  <a:rPr lang="en-US" altLang="zh-CN" sz="2000" dirty="0"/>
                  <a:t>.</a:t>
                </a:r>
                <a:endParaRPr lang="zh-CN" altLang="en-US" sz="2000" dirty="0"/>
              </a:p>
            </p:txBody>
          </p:sp>
        </mc:Choice>
        <mc:Fallback xmlns="">
          <p:sp>
            <p:nvSpPr>
              <p:cNvPr id="5" name="内容占位符 4">
                <a:extLst>
                  <a:ext uri="{FF2B5EF4-FFF2-40B4-BE49-F238E27FC236}">
                    <a16:creationId xmlns:a16="http://schemas.microsoft.com/office/drawing/2014/main" id="{1C4BBB46-95D5-4463-BA78-9898815B7A9D}"/>
                  </a:ext>
                </a:extLst>
              </p:cNvPr>
              <p:cNvSpPr>
                <a:spLocks noGrp="1" noRot="1" noChangeAspect="1" noMove="1" noResize="1" noEditPoints="1" noAdjustHandles="1" noChangeArrowheads="1" noChangeShapeType="1" noTextEdit="1"/>
              </p:cNvSpPr>
              <p:nvPr>
                <p:ph sz="half" idx="2"/>
              </p:nvPr>
            </p:nvSpPr>
            <p:spPr>
              <a:xfrm>
                <a:off x="6531450" y="2618105"/>
                <a:ext cx="5181600" cy="4351338"/>
              </a:xfrm>
              <a:blipFill>
                <a:blip r:embed="rId3"/>
                <a:stretch>
                  <a:fillRect l="-1176" t="-140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100053-0530-4B75-9AB5-ABD1B4EEAA0A}"/>
              </a:ext>
            </a:extLst>
          </p:cNvPr>
          <p:cNvPicPr/>
          <p:nvPr/>
        </p:nvPicPr>
        <p:blipFill rotWithShape="1">
          <a:blip r:embed="rId4">
            <a:extLst>
              <a:ext uri="{28A0092B-C50C-407E-A947-70E740481C1C}">
                <a14:useLocalDpi xmlns:a14="http://schemas.microsoft.com/office/drawing/2010/main" val="0"/>
              </a:ext>
            </a:extLst>
          </a:blip>
          <a:srcRect l="4579" t="4771" r="6867" b="763"/>
          <a:stretch/>
        </p:blipFill>
        <p:spPr bwMode="auto">
          <a:xfrm>
            <a:off x="1349850" y="2216864"/>
            <a:ext cx="4463100" cy="3568859"/>
          </a:xfrm>
          <a:prstGeom prst="rect">
            <a:avLst/>
          </a:prstGeom>
          <a:noFill/>
          <a:ln>
            <a:noFill/>
          </a:ln>
          <a:extLst>
            <a:ext uri="{53640926-AAD7-44D8-BBD7-CCE9431645EC}">
              <a14:shadowObscured xmlns:a14="http://schemas.microsoft.com/office/drawing/2010/main"/>
            </a:ext>
          </a:extLst>
        </p:spPr>
      </p:pic>
      <p:sp>
        <p:nvSpPr>
          <p:cNvPr id="7" name="灯片编号占位符 6">
            <a:extLst>
              <a:ext uri="{FF2B5EF4-FFF2-40B4-BE49-F238E27FC236}">
                <a16:creationId xmlns:a16="http://schemas.microsoft.com/office/drawing/2014/main" id="{E71CBB42-FED1-4721-B9B3-987A37F87601}"/>
              </a:ext>
            </a:extLst>
          </p:cNvPr>
          <p:cNvSpPr>
            <a:spLocks noGrp="1"/>
          </p:cNvSpPr>
          <p:nvPr>
            <p:ph type="sldNum" sz="quarter" idx="12"/>
          </p:nvPr>
        </p:nvSpPr>
        <p:spPr/>
        <p:txBody>
          <a:bodyPr/>
          <a:lstStyle/>
          <a:p>
            <a:fld id="{A07846D2-0F7B-44EB-BB6A-D4EE7066FC2C}" type="slidenum">
              <a:rPr lang="zh-CN" altLang="en-US" smtClean="0"/>
              <a:t>14</a:t>
            </a:fld>
            <a:endParaRPr lang="zh-CN" altLang="en-US"/>
          </a:p>
        </p:txBody>
      </p:sp>
    </p:spTree>
    <p:extLst>
      <p:ext uri="{BB962C8B-B14F-4D97-AF65-F5344CB8AC3E}">
        <p14:creationId xmlns:p14="http://schemas.microsoft.com/office/powerpoint/2010/main" val="2370747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8BA86-CE22-40E8-A3D7-360032EA1340}"/>
              </a:ext>
            </a:extLst>
          </p:cNvPr>
          <p:cNvSpPr>
            <a:spLocks noGrp="1"/>
          </p:cNvSpPr>
          <p:nvPr>
            <p:ph type="title"/>
          </p:nvPr>
        </p:nvSpPr>
        <p:spPr/>
        <p:txBody>
          <a:bodyPr/>
          <a:lstStyle/>
          <a:p>
            <a:r>
              <a:rPr lang="en-US" altLang="zh-CN" dirty="0"/>
              <a:t>Hardware Design</a:t>
            </a:r>
            <a:endParaRPr lang="zh-CN" altLang="en-US" dirty="0"/>
          </a:p>
        </p:txBody>
      </p:sp>
      <p:sp>
        <p:nvSpPr>
          <p:cNvPr id="4" name="内容占位符 3">
            <a:extLst>
              <a:ext uri="{FF2B5EF4-FFF2-40B4-BE49-F238E27FC236}">
                <a16:creationId xmlns:a16="http://schemas.microsoft.com/office/drawing/2014/main" id="{E19488B7-A9B7-474B-83F3-3A7E0510548D}"/>
              </a:ext>
            </a:extLst>
          </p:cNvPr>
          <p:cNvSpPr>
            <a:spLocks noGrp="1"/>
          </p:cNvSpPr>
          <p:nvPr>
            <p:ph sz="half" idx="1"/>
          </p:nvPr>
        </p:nvSpPr>
        <p:spPr>
          <a:xfrm>
            <a:off x="1397000" y="1253331"/>
            <a:ext cx="5181600" cy="4351338"/>
          </a:xfrm>
        </p:spPr>
        <p:txBody>
          <a:bodyPr/>
          <a:lstStyle/>
          <a:p>
            <a:r>
              <a:rPr lang="en-US" altLang="zh-CN" dirty="0"/>
              <a:t>Computer Simulation</a:t>
            </a:r>
            <a:endParaRPr lang="zh-CN" altLang="en-US" dirty="0"/>
          </a:p>
        </p:txBody>
      </p:sp>
      <p:grpSp>
        <p:nvGrpSpPr>
          <p:cNvPr id="10" name="组合 9">
            <a:extLst>
              <a:ext uri="{FF2B5EF4-FFF2-40B4-BE49-F238E27FC236}">
                <a16:creationId xmlns:a16="http://schemas.microsoft.com/office/drawing/2014/main" id="{42B89FAA-D0B4-4EE9-87BF-0A9366625CEA}"/>
              </a:ext>
            </a:extLst>
          </p:cNvPr>
          <p:cNvGrpSpPr/>
          <p:nvPr/>
        </p:nvGrpSpPr>
        <p:grpSpPr>
          <a:xfrm>
            <a:off x="2192648" y="1959133"/>
            <a:ext cx="8009904" cy="2939733"/>
            <a:chOff x="2091048" y="2531427"/>
            <a:chExt cx="8009904" cy="2939733"/>
          </a:xfrm>
        </p:grpSpPr>
        <p:grpSp>
          <p:nvGrpSpPr>
            <p:cNvPr id="6" name="组合 5">
              <a:extLst>
                <a:ext uri="{FF2B5EF4-FFF2-40B4-BE49-F238E27FC236}">
                  <a16:creationId xmlns:a16="http://schemas.microsoft.com/office/drawing/2014/main" id="{9F7384F7-1675-4504-A0BE-B83FB4F7FA0E}"/>
                </a:ext>
              </a:extLst>
            </p:cNvPr>
            <p:cNvGrpSpPr/>
            <p:nvPr/>
          </p:nvGrpSpPr>
          <p:grpSpPr>
            <a:xfrm>
              <a:off x="2091048" y="2531427"/>
              <a:ext cx="8009904" cy="2939733"/>
              <a:chOff x="0" y="0"/>
              <a:chExt cx="6167514" cy="2263827"/>
            </a:xfrm>
          </p:grpSpPr>
          <p:pic>
            <p:nvPicPr>
              <p:cNvPr id="7" name="图片 6" descr="电脑屏幕的照片&#10;&#10;中度可信度描述已自动生成">
                <a:extLst>
                  <a:ext uri="{FF2B5EF4-FFF2-40B4-BE49-F238E27FC236}">
                    <a16:creationId xmlns:a16="http://schemas.microsoft.com/office/drawing/2014/main" id="{607E81C7-4FCF-4A31-BBD0-3CDD59BAFF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583" t="4874" r="26333" b="1457"/>
              <a:stretch/>
            </p:blipFill>
            <p:spPr>
              <a:xfrm>
                <a:off x="3643948" y="0"/>
                <a:ext cx="2523566" cy="2261085"/>
              </a:xfrm>
              <a:prstGeom prst="rect">
                <a:avLst/>
              </a:prstGeom>
            </p:spPr>
          </p:pic>
          <p:pic>
            <p:nvPicPr>
              <p:cNvPr id="8" name="图片 7">
                <a:extLst>
                  <a:ext uri="{FF2B5EF4-FFF2-40B4-BE49-F238E27FC236}">
                    <a16:creationId xmlns:a16="http://schemas.microsoft.com/office/drawing/2014/main" id="{A0B103D0-D8BB-4A2F-AAF8-646C80CF1C55}"/>
                  </a:ext>
                </a:extLst>
              </p:cNvPr>
              <p:cNvPicPr/>
              <p:nvPr/>
            </p:nvPicPr>
            <p:blipFill rotWithShape="1">
              <a:blip r:embed="rId4" cstate="print">
                <a:extLst>
                  <a:ext uri="{28A0092B-C50C-407E-A947-70E740481C1C}">
                    <a14:useLocalDpi xmlns:a14="http://schemas.microsoft.com/office/drawing/2010/main" val="0"/>
                  </a:ext>
                </a:extLst>
              </a:blip>
              <a:srcRect t="10641" b="15052"/>
              <a:stretch/>
            </p:blipFill>
            <p:spPr bwMode="auto">
              <a:xfrm>
                <a:off x="0" y="0"/>
                <a:ext cx="3643948" cy="2263827"/>
              </a:xfrm>
              <a:prstGeom prst="rect">
                <a:avLst/>
              </a:prstGeom>
              <a:noFill/>
              <a:ln>
                <a:noFill/>
              </a:ln>
              <a:extLst>
                <a:ext uri="{53640926-AAD7-44D8-BBD7-CCE9431645EC}">
                  <a14:shadowObscured xmlns:a14="http://schemas.microsoft.com/office/drawing/2010/main"/>
                </a:ext>
              </a:extLst>
            </p:spPr>
          </p:pic>
          <p:sp>
            <p:nvSpPr>
              <p:cNvPr id="9" name="矩形 8">
                <a:extLst>
                  <a:ext uri="{FF2B5EF4-FFF2-40B4-BE49-F238E27FC236}">
                    <a16:creationId xmlns:a16="http://schemas.microsoft.com/office/drawing/2014/main" id="{C61DA17C-B24C-45BE-BEDD-57EAAA0EAEEB}"/>
                  </a:ext>
                </a:extLst>
              </p:cNvPr>
              <p:cNvSpPr/>
              <p:nvPr/>
            </p:nvSpPr>
            <p:spPr>
              <a:xfrm>
                <a:off x="2349131" y="253746"/>
                <a:ext cx="256032"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3" name="矩形 2">
              <a:extLst>
                <a:ext uri="{FF2B5EF4-FFF2-40B4-BE49-F238E27FC236}">
                  <a16:creationId xmlns:a16="http://schemas.microsoft.com/office/drawing/2014/main" id="{15668D29-3B5F-4BC1-929C-F8CE538AD594}"/>
                </a:ext>
              </a:extLst>
            </p:cNvPr>
            <p:cNvSpPr/>
            <p:nvPr/>
          </p:nvSpPr>
          <p:spPr>
            <a:xfrm>
              <a:off x="6823534" y="2531427"/>
              <a:ext cx="3277418" cy="2936172"/>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内容占位符 2">
            <a:extLst>
              <a:ext uri="{FF2B5EF4-FFF2-40B4-BE49-F238E27FC236}">
                <a16:creationId xmlns:a16="http://schemas.microsoft.com/office/drawing/2014/main" id="{06CEE1AF-F423-4537-977B-3E98080243CD}"/>
              </a:ext>
            </a:extLst>
          </p:cNvPr>
          <p:cNvSpPr txBox="1">
            <a:spLocks/>
          </p:cNvSpPr>
          <p:nvPr/>
        </p:nvSpPr>
        <p:spPr>
          <a:xfrm>
            <a:off x="2706822" y="5224811"/>
            <a:ext cx="10515600" cy="1214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Optical Simulation Software:</a:t>
            </a:r>
            <a:r>
              <a:rPr lang="zh-CN" altLang="en-US" dirty="0"/>
              <a:t> </a:t>
            </a:r>
            <a:endParaRPr lang="en-US" altLang="zh-CN" dirty="0"/>
          </a:p>
          <a:p>
            <a:pPr marL="0" indent="0">
              <a:buFont typeface="Arial" panose="020B0604020202020204" pitchFamily="34" charset="0"/>
              <a:buNone/>
            </a:pPr>
            <a:r>
              <a:rPr lang="en-US" altLang="zh-CN" dirty="0"/>
              <a:t>	Zemax Optical Studio</a:t>
            </a:r>
            <a:endParaRPr lang="zh-CN" altLang="en-US" dirty="0"/>
          </a:p>
        </p:txBody>
      </p:sp>
      <p:sp>
        <p:nvSpPr>
          <p:cNvPr id="12" name="灯片编号占位符 11">
            <a:extLst>
              <a:ext uri="{FF2B5EF4-FFF2-40B4-BE49-F238E27FC236}">
                <a16:creationId xmlns:a16="http://schemas.microsoft.com/office/drawing/2014/main" id="{57C2C9CC-0B90-4FEA-92D2-48444EA22F1A}"/>
              </a:ext>
            </a:extLst>
          </p:cNvPr>
          <p:cNvSpPr>
            <a:spLocks noGrp="1"/>
          </p:cNvSpPr>
          <p:nvPr>
            <p:ph type="sldNum" sz="quarter" idx="12"/>
          </p:nvPr>
        </p:nvSpPr>
        <p:spPr/>
        <p:txBody>
          <a:bodyPr/>
          <a:lstStyle/>
          <a:p>
            <a:fld id="{A07846D2-0F7B-44EB-BB6A-D4EE7066FC2C}" type="slidenum">
              <a:rPr lang="zh-CN" altLang="en-US" smtClean="0"/>
              <a:t>15</a:t>
            </a:fld>
            <a:endParaRPr lang="zh-CN" altLang="en-US"/>
          </a:p>
        </p:txBody>
      </p:sp>
    </p:spTree>
    <p:extLst>
      <p:ext uri="{BB962C8B-B14F-4D97-AF65-F5344CB8AC3E}">
        <p14:creationId xmlns:p14="http://schemas.microsoft.com/office/powerpoint/2010/main" val="3624799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8BA86-CE22-40E8-A3D7-360032EA1340}"/>
              </a:ext>
            </a:extLst>
          </p:cNvPr>
          <p:cNvSpPr>
            <a:spLocks noGrp="1"/>
          </p:cNvSpPr>
          <p:nvPr>
            <p:ph type="title"/>
          </p:nvPr>
        </p:nvSpPr>
        <p:spPr/>
        <p:txBody>
          <a:bodyPr/>
          <a:lstStyle/>
          <a:p>
            <a:r>
              <a:rPr lang="en-US" altLang="zh-CN" dirty="0"/>
              <a:t>Hardware Design</a:t>
            </a:r>
            <a:endParaRPr lang="zh-CN" altLang="en-US" dirty="0"/>
          </a:p>
        </p:txBody>
      </p:sp>
      <p:sp>
        <p:nvSpPr>
          <p:cNvPr id="4" name="内容占位符 3">
            <a:extLst>
              <a:ext uri="{FF2B5EF4-FFF2-40B4-BE49-F238E27FC236}">
                <a16:creationId xmlns:a16="http://schemas.microsoft.com/office/drawing/2014/main" id="{E19488B7-A9B7-474B-83F3-3A7E0510548D}"/>
              </a:ext>
            </a:extLst>
          </p:cNvPr>
          <p:cNvSpPr>
            <a:spLocks noGrp="1"/>
          </p:cNvSpPr>
          <p:nvPr>
            <p:ph sz="half" idx="1"/>
          </p:nvPr>
        </p:nvSpPr>
        <p:spPr>
          <a:xfrm>
            <a:off x="1305560" y="1385071"/>
            <a:ext cx="5181600" cy="4351338"/>
          </a:xfrm>
        </p:spPr>
        <p:txBody>
          <a:bodyPr/>
          <a:lstStyle/>
          <a:p>
            <a:r>
              <a:rPr lang="en-US" altLang="zh-CN" dirty="0"/>
              <a:t>Computer Simulation</a:t>
            </a:r>
            <a:endParaRPr lang="zh-CN" altLang="en-US" dirty="0"/>
          </a:p>
        </p:txBody>
      </p:sp>
      <p:grpSp>
        <p:nvGrpSpPr>
          <p:cNvPr id="3" name="组合 2">
            <a:extLst>
              <a:ext uri="{FF2B5EF4-FFF2-40B4-BE49-F238E27FC236}">
                <a16:creationId xmlns:a16="http://schemas.microsoft.com/office/drawing/2014/main" id="{F92A328F-0D79-415B-A362-22C52067D114}"/>
              </a:ext>
            </a:extLst>
          </p:cNvPr>
          <p:cNvGrpSpPr/>
          <p:nvPr/>
        </p:nvGrpSpPr>
        <p:grpSpPr>
          <a:xfrm>
            <a:off x="1883092" y="1983864"/>
            <a:ext cx="8425815" cy="3153752"/>
            <a:chOff x="1883092" y="2319177"/>
            <a:chExt cx="8425815" cy="3153752"/>
          </a:xfrm>
        </p:grpSpPr>
        <p:pic>
          <p:nvPicPr>
            <p:cNvPr id="6" name="图片 5">
              <a:extLst>
                <a:ext uri="{FF2B5EF4-FFF2-40B4-BE49-F238E27FC236}">
                  <a16:creationId xmlns:a16="http://schemas.microsoft.com/office/drawing/2014/main" id="{580FD977-AB33-4309-A0E1-434C89C0DE0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092" y="2319178"/>
              <a:ext cx="8425815" cy="3153751"/>
            </a:xfrm>
            <a:prstGeom prst="rect">
              <a:avLst/>
            </a:prstGeom>
            <a:noFill/>
          </p:spPr>
        </p:pic>
        <p:sp>
          <p:nvSpPr>
            <p:cNvPr id="8" name="矩形 7">
              <a:extLst>
                <a:ext uri="{FF2B5EF4-FFF2-40B4-BE49-F238E27FC236}">
                  <a16:creationId xmlns:a16="http://schemas.microsoft.com/office/drawing/2014/main" id="{4A99BAFD-09B1-4047-9DBC-113190A85242}"/>
                </a:ext>
              </a:extLst>
            </p:cNvPr>
            <p:cNvSpPr/>
            <p:nvPr/>
          </p:nvSpPr>
          <p:spPr>
            <a:xfrm>
              <a:off x="6095999" y="2319177"/>
              <a:ext cx="4212908" cy="3153751"/>
            </a:xfrm>
            <a:prstGeom prst="rect">
              <a:avLst/>
            </a:prstGeom>
            <a:no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内容占位符 2">
            <a:extLst>
              <a:ext uri="{FF2B5EF4-FFF2-40B4-BE49-F238E27FC236}">
                <a16:creationId xmlns:a16="http://schemas.microsoft.com/office/drawing/2014/main" id="{DF71ED63-DFE9-40BA-93EE-172B30B75872}"/>
              </a:ext>
            </a:extLst>
          </p:cNvPr>
          <p:cNvSpPr txBox="1">
            <a:spLocks/>
          </p:cNvSpPr>
          <p:nvPr/>
        </p:nvSpPr>
        <p:spPr>
          <a:xfrm>
            <a:off x="2198052" y="5278755"/>
            <a:ext cx="10515600" cy="4576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D-lines of Sodium (588.9 and 589.5 nm)</a:t>
            </a:r>
            <a:endParaRPr lang="zh-CN" altLang="en-US" dirty="0"/>
          </a:p>
        </p:txBody>
      </p:sp>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93669269-E9F7-4870-9E32-0854CD78DEC9}"/>
                  </a:ext>
                </a:extLst>
              </p:cNvPr>
              <p:cNvSpPr txBox="1">
                <a:spLocks/>
              </p:cNvSpPr>
              <p:nvPr/>
            </p:nvSpPr>
            <p:spPr>
              <a:xfrm>
                <a:off x="2774522" y="5730347"/>
                <a:ext cx="10515600" cy="1214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CN" i="1" dirty="0" smtClean="0">
                        <a:latin typeface="Cambria Math" panose="02040503050406030204" pitchFamily="18" charset="0"/>
                      </a:rPr>
                      <m:t>𝑅𝑒𝑠𝑜𝑙𝑢𝑡𝑖𝑜𝑛</m:t>
                    </m:r>
                    <m:r>
                      <a:rPr lang="en-US" altLang="zh-CN" i="1" dirty="0">
                        <a:latin typeface="Cambria Math" panose="02040503050406030204" pitchFamily="18" charset="0"/>
                        <a:ea typeface="Cambria Math" panose="02040503050406030204" pitchFamily="18" charset="0"/>
                      </a:rPr>
                      <m:t>&lt;</m:t>
                    </m:r>
                    <m:r>
                      <a:rPr lang="en-US" altLang="zh-CN" b="0" i="1" dirty="0" smtClean="0">
                        <a:latin typeface="Cambria Math" panose="02040503050406030204" pitchFamily="18" charset="0"/>
                        <a:ea typeface="Cambria Math" panose="02040503050406030204" pitchFamily="18" charset="0"/>
                      </a:rPr>
                      <m:t>0.6 </m:t>
                    </m:r>
                    <m:r>
                      <a:rPr lang="en-US" altLang="zh-CN" b="0" i="1" dirty="0" smtClean="0">
                        <a:latin typeface="Cambria Math" panose="02040503050406030204" pitchFamily="18" charset="0"/>
                        <a:ea typeface="Cambria Math" panose="02040503050406030204" pitchFamily="18" charset="0"/>
                      </a:rPr>
                      <m:t>𝑛𝑚</m:t>
                    </m:r>
                    <m:r>
                      <a:rPr lang="en-US" altLang="zh-CN" b="0" i="1" dirty="0" smtClean="0">
                        <a:latin typeface="Cambria Math" panose="02040503050406030204" pitchFamily="18" charset="0"/>
                        <a:ea typeface="Cambria Math" panose="02040503050406030204" pitchFamily="18" charset="0"/>
                      </a:rPr>
                      <m:t> &lt;1 </m:t>
                    </m:r>
                    <m:r>
                      <a:rPr lang="en-US" altLang="zh-CN" b="0" i="1" dirty="0" smtClean="0">
                        <a:latin typeface="Cambria Math" panose="02040503050406030204" pitchFamily="18" charset="0"/>
                        <a:ea typeface="Cambria Math" panose="02040503050406030204" pitchFamily="18" charset="0"/>
                      </a:rPr>
                      <m:t>𝑛𝑚</m:t>
                    </m:r>
                  </m:oMath>
                </a14:m>
                <a:r>
                  <a:rPr lang="en-US" altLang="zh-CN" dirty="0"/>
                  <a:t> </a:t>
                </a:r>
                <a:endParaRPr lang="zh-CN" altLang="en-US" dirty="0"/>
              </a:p>
            </p:txBody>
          </p:sp>
        </mc:Choice>
        <mc:Fallback xmlns="">
          <p:sp>
            <p:nvSpPr>
              <p:cNvPr id="10" name="内容占位符 2">
                <a:extLst>
                  <a:ext uri="{FF2B5EF4-FFF2-40B4-BE49-F238E27FC236}">
                    <a16:creationId xmlns:a16="http://schemas.microsoft.com/office/drawing/2014/main" id="{93669269-E9F7-4870-9E32-0854CD78DEC9}"/>
                  </a:ext>
                </a:extLst>
              </p:cNvPr>
              <p:cNvSpPr txBox="1">
                <a:spLocks noRot="1" noChangeAspect="1" noMove="1" noResize="1" noEditPoints="1" noAdjustHandles="1" noChangeArrowheads="1" noChangeShapeType="1" noTextEdit="1"/>
              </p:cNvSpPr>
              <p:nvPr/>
            </p:nvSpPr>
            <p:spPr>
              <a:xfrm>
                <a:off x="2774522" y="5730347"/>
                <a:ext cx="10515600" cy="1214120"/>
              </a:xfrm>
              <a:prstGeom prst="rect">
                <a:avLst/>
              </a:prstGeom>
              <a:blipFill>
                <a:blip r:embed="rId4"/>
                <a:stretch>
                  <a:fillRect/>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id="{0DE699EE-DD58-4921-B00A-471C21B48CE8}"/>
              </a:ext>
            </a:extLst>
          </p:cNvPr>
          <p:cNvSpPr>
            <a:spLocks noGrp="1"/>
          </p:cNvSpPr>
          <p:nvPr>
            <p:ph type="sldNum" sz="quarter" idx="12"/>
          </p:nvPr>
        </p:nvSpPr>
        <p:spPr/>
        <p:txBody>
          <a:bodyPr/>
          <a:lstStyle/>
          <a:p>
            <a:fld id="{A07846D2-0F7B-44EB-BB6A-D4EE7066FC2C}" type="slidenum">
              <a:rPr lang="zh-CN" altLang="en-US" smtClean="0"/>
              <a:t>16</a:t>
            </a:fld>
            <a:endParaRPr lang="zh-CN" altLang="en-US"/>
          </a:p>
        </p:txBody>
      </p:sp>
    </p:spTree>
    <p:extLst>
      <p:ext uri="{BB962C8B-B14F-4D97-AF65-F5344CB8AC3E}">
        <p14:creationId xmlns:p14="http://schemas.microsoft.com/office/powerpoint/2010/main" val="2780028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8BA86-CE22-40E8-A3D7-360032EA1340}"/>
              </a:ext>
            </a:extLst>
          </p:cNvPr>
          <p:cNvSpPr>
            <a:spLocks noGrp="1"/>
          </p:cNvSpPr>
          <p:nvPr>
            <p:ph type="title"/>
          </p:nvPr>
        </p:nvSpPr>
        <p:spPr/>
        <p:txBody>
          <a:bodyPr/>
          <a:lstStyle/>
          <a:p>
            <a:r>
              <a:rPr lang="en-US" altLang="zh-CN" dirty="0"/>
              <a:t>Hardware Design</a:t>
            </a:r>
            <a:endParaRPr lang="zh-CN" altLang="en-US" dirty="0"/>
          </a:p>
        </p:txBody>
      </p:sp>
      <p:sp>
        <p:nvSpPr>
          <p:cNvPr id="4" name="内容占位符 3">
            <a:extLst>
              <a:ext uri="{FF2B5EF4-FFF2-40B4-BE49-F238E27FC236}">
                <a16:creationId xmlns:a16="http://schemas.microsoft.com/office/drawing/2014/main" id="{E19488B7-A9B7-474B-83F3-3A7E0510548D}"/>
              </a:ext>
            </a:extLst>
          </p:cNvPr>
          <p:cNvSpPr>
            <a:spLocks noGrp="1"/>
          </p:cNvSpPr>
          <p:nvPr>
            <p:ph sz="half" idx="1"/>
          </p:nvPr>
        </p:nvSpPr>
        <p:spPr>
          <a:xfrm>
            <a:off x="1295400" y="1385071"/>
            <a:ext cx="5181600" cy="4351338"/>
          </a:xfrm>
        </p:spPr>
        <p:txBody>
          <a:bodyPr/>
          <a:lstStyle/>
          <a:p>
            <a:r>
              <a:rPr lang="en-US" altLang="zh-CN" dirty="0"/>
              <a:t>Computer Simulation</a:t>
            </a:r>
            <a:endParaRPr lang="zh-CN" altLang="en-US" dirty="0"/>
          </a:p>
        </p:txBody>
      </p:sp>
      <p:grpSp>
        <p:nvGrpSpPr>
          <p:cNvPr id="3" name="组合 2">
            <a:extLst>
              <a:ext uri="{FF2B5EF4-FFF2-40B4-BE49-F238E27FC236}">
                <a16:creationId xmlns:a16="http://schemas.microsoft.com/office/drawing/2014/main" id="{2BBCD7E0-DFE0-4F75-960B-3D4D897BBE2A}"/>
              </a:ext>
            </a:extLst>
          </p:cNvPr>
          <p:cNvGrpSpPr/>
          <p:nvPr/>
        </p:nvGrpSpPr>
        <p:grpSpPr>
          <a:xfrm>
            <a:off x="1883092" y="1983864"/>
            <a:ext cx="8425815" cy="3153751"/>
            <a:chOff x="1883092" y="2319178"/>
            <a:chExt cx="8425815" cy="3153751"/>
          </a:xfrm>
        </p:grpSpPr>
        <p:pic>
          <p:nvPicPr>
            <p:cNvPr id="6" name="图片 5">
              <a:extLst>
                <a:ext uri="{FF2B5EF4-FFF2-40B4-BE49-F238E27FC236}">
                  <a16:creationId xmlns:a16="http://schemas.microsoft.com/office/drawing/2014/main" id="{580FD977-AB33-4309-A0E1-434C89C0DE0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092" y="2319178"/>
              <a:ext cx="8425815" cy="3153751"/>
            </a:xfrm>
            <a:prstGeom prst="rect">
              <a:avLst/>
            </a:prstGeom>
            <a:noFill/>
          </p:spPr>
        </p:pic>
        <p:pic>
          <p:nvPicPr>
            <p:cNvPr id="7" name="图片 6">
              <a:extLst>
                <a:ext uri="{FF2B5EF4-FFF2-40B4-BE49-F238E27FC236}">
                  <a16:creationId xmlns:a16="http://schemas.microsoft.com/office/drawing/2014/main" id="{07001213-1902-41E3-9419-B36CC375280F}"/>
                </a:ext>
              </a:extLst>
            </p:cNvPr>
            <p:cNvPicPr/>
            <p:nvPr/>
          </p:nvPicPr>
          <p:blipFill rotWithShape="1">
            <a:blip r:embed="rId4">
              <a:extLst>
                <a:ext uri="{28A0092B-C50C-407E-A947-70E740481C1C}">
                  <a14:useLocalDpi xmlns:a14="http://schemas.microsoft.com/office/drawing/2010/main" val="0"/>
                </a:ext>
              </a:extLst>
            </a:blip>
            <a:srcRect l="17458" t="18194" r="8460" b="12291"/>
            <a:stretch/>
          </p:blipFill>
          <p:spPr bwMode="auto">
            <a:xfrm>
              <a:off x="6096000" y="2324218"/>
              <a:ext cx="4013593" cy="3148711"/>
            </a:xfrm>
            <a:prstGeom prst="rect">
              <a:avLst/>
            </a:prstGeom>
            <a:noFill/>
            <a:ln>
              <a:solidFill>
                <a:schemeClr val="tx1"/>
              </a:solidFill>
            </a:ln>
            <a:extLst>
              <a:ext uri="{53640926-AAD7-44D8-BBD7-CCE9431645EC}">
                <a14:shadowObscured xmlns:a14="http://schemas.microsoft.com/office/drawing/2010/main"/>
              </a:ext>
            </a:extLst>
          </p:spPr>
        </p:pic>
      </p:grpSp>
      <p:sp>
        <p:nvSpPr>
          <p:cNvPr id="8" name="内容占位符 2">
            <a:extLst>
              <a:ext uri="{FF2B5EF4-FFF2-40B4-BE49-F238E27FC236}">
                <a16:creationId xmlns:a16="http://schemas.microsoft.com/office/drawing/2014/main" id="{146759CC-D4A5-4B76-B357-6E462AAC2C66}"/>
              </a:ext>
            </a:extLst>
          </p:cNvPr>
          <p:cNvSpPr txBox="1">
            <a:spLocks/>
          </p:cNvSpPr>
          <p:nvPr/>
        </p:nvSpPr>
        <p:spPr>
          <a:xfrm>
            <a:off x="2198052" y="5278755"/>
            <a:ext cx="10515600" cy="1214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D-lines of Sodium (588.9 and 589.5 nm)</a:t>
            </a:r>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AFDA43F6-8F27-4297-A07D-1CED7BE9AE04}"/>
                  </a:ext>
                </a:extLst>
              </p:cNvPr>
              <p:cNvSpPr txBox="1">
                <a:spLocks/>
              </p:cNvSpPr>
              <p:nvPr/>
            </p:nvSpPr>
            <p:spPr>
              <a:xfrm>
                <a:off x="2774522" y="5730347"/>
                <a:ext cx="10515600" cy="1214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CN" i="1" dirty="0" smtClean="0">
                        <a:latin typeface="Cambria Math" panose="02040503050406030204" pitchFamily="18" charset="0"/>
                      </a:rPr>
                      <m:t>𝑅𝑒𝑠𝑜𝑙𝑢𝑡𝑖𝑜𝑛</m:t>
                    </m:r>
                    <m:r>
                      <a:rPr lang="en-US" altLang="zh-CN" i="1" dirty="0">
                        <a:latin typeface="Cambria Math" panose="02040503050406030204" pitchFamily="18" charset="0"/>
                        <a:ea typeface="Cambria Math" panose="02040503050406030204" pitchFamily="18" charset="0"/>
                      </a:rPr>
                      <m:t>&lt;</m:t>
                    </m:r>
                    <m:r>
                      <a:rPr lang="en-US" altLang="zh-CN" b="0" i="1" dirty="0" smtClean="0">
                        <a:latin typeface="Cambria Math" panose="02040503050406030204" pitchFamily="18" charset="0"/>
                        <a:ea typeface="Cambria Math" panose="02040503050406030204" pitchFamily="18" charset="0"/>
                      </a:rPr>
                      <m:t>0.6 </m:t>
                    </m:r>
                    <m:r>
                      <a:rPr lang="en-US" altLang="zh-CN" b="0" i="1" dirty="0" smtClean="0">
                        <a:latin typeface="Cambria Math" panose="02040503050406030204" pitchFamily="18" charset="0"/>
                        <a:ea typeface="Cambria Math" panose="02040503050406030204" pitchFamily="18" charset="0"/>
                      </a:rPr>
                      <m:t>𝑛𝑚</m:t>
                    </m:r>
                    <m:r>
                      <a:rPr lang="en-US" altLang="zh-CN" b="0" i="1" dirty="0" smtClean="0">
                        <a:latin typeface="Cambria Math" panose="02040503050406030204" pitchFamily="18" charset="0"/>
                        <a:ea typeface="Cambria Math" panose="02040503050406030204" pitchFamily="18" charset="0"/>
                      </a:rPr>
                      <m:t> &lt;1 </m:t>
                    </m:r>
                    <m:r>
                      <a:rPr lang="en-US" altLang="zh-CN" b="0" i="1" dirty="0" smtClean="0">
                        <a:latin typeface="Cambria Math" panose="02040503050406030204" pitchFamily="18" charset="0"/>
                        <a:ea typeface="Cambria Math" panose="02040503050406030204" pitchFamily="18" charset="0"/>
                      </a:rPr>
                      <m:t>𝑛𝑚</m:t>
                    </m:r>
                  </m:oMath>
                </a14:m>
                <a:r>
                  <a:rPr lang="en-US" altLang="zh-CN" dirty="0"/>
                  <a:t> </a:t>
                </a:r>
                <a:endParaRPr lang="zh-CN" altLang="en-US" dirty="0"/>
              </a:p>
            </p:txBody>
          </p:sp>
        </mc:Choice>
        <mc:Fallback xmlns="">
          <p:sp>
            <p:nvSpPr>
              <p:cNvPr id="9" name="内容占位符 2">
                <a:extLst>
                  <a:ext uri="{FF2B5EF4-FFF2-40B4-BE49-F238E27FC236}">
                    <a16:creationId xmlns:a16="http://schemas.microsoft.com/office/drawing/2014/main" id="{AFDA43F6-8F27-4297-A07D-1CED7BE9AE04}"/>
                  </a:ext>
                </a:extLst>
              </p:cNvPr>
              <p:cNvSpPr txBox="1">
                <a:spLocks noRot="1" noChangeAspect="1" noMove="1" noResize="1" noEditPoints="1" noAdjustHandles="1" noChangeArrowheads="1" noChangeShapeType="1" noTextEdit="1"/>
              </p:cNvSpPr>
              <p:nvPr/>
            </p:nvSpPr>
            <p:spPr>
              <a:xfrm>
                <a:off x="2774522" y="5730347"/>
                <a:ext cx="10515600" cy="1214120"/>
              </a:xfrm>
              <a:prstGeom prst="rect">
                <a:avLst/>
              </a:prstGeom>
              <a:blipFill>
                <a:blip r:embed="rId5"/>
                <a:stretch>
                  <a:fillRect/>
                </a:stretch>
              </a:blipFill>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id="{5150D17F-128C-481C-9882-3E8892BFD9E6}"/>
              </a:ext>
            </a:extLst>
          </p:cNvPr>
          <p:cNvSpPr>
            <a:spLocks noGrp="1"/>
          </p:cNvSpPr>
          <p:nvPr>
            <p:ph type="sldNum" sz="quarter" idx="12"/>
          </p:nvPr>
        </p:nvSpPr>
        <p:spPr/>
        <p:txBody>
          <a:bodyPr/>
          <a:lstStyle/>
          <a:p>
            <a:fld id="{A07846D2-0F7B-44EB-BB6A-D4EE7066FC2C}" type="slidenum">
              <a:rPr lang="zh-CN" altLang="en-US" smtClean="0"/>
              <a:t>17</a:t>
            </a:fld>
            <a:endParaRPr lang="zh-CN" altLang="en-US"/>
          </a:p>
        </p:txBody>
      </p:sp>
    </p:spTree>
    <p:extLst>
      <p:ext uri="{BB962C8B-B14F-4D97-AF65-F5344CB8AC3E}">
        <p14:creationId xmlns:p14="http://schemas.microsoft.com/office/powerpoint/2010/main" val="2142247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A668-A39F-4847-BD19-E1653DC21D3C}"/>
              </a:ext>
            </a:extLst>
          </p:cNvPr>
          <p:cNvSpPr>
            <a:spLocks noGrp="1"/>
          </p:cNvSpPr>
          <p:nvPr>
            <p:ph type="title"/>
          </p:nvPr>
        </p:nvSpPr>
        <p:spPr/>
        <p:txBody>
          <a:bodyPr/>
          <a:lstStyle/>
          <a:p>
            <a:r>
              <a:rPr lang="en-US" altLang="zh-CN" dirty="0"/>
              <a:t>Software Design</a:t>
            </a:r>
            <a:endParaRPr lang="zh-CN" altLang="en-US" dirty="0"/>
          </a:p>
        </p:txBody>
      </p:sp>
      <p:sp>
        <p:nvSpPr>
          <p:cNvPr id="4" name="内容占位符 3">
            <a:extLst>
              <a:ext uri="{FF2B5EF4-FFF2-40B4-BE49-F238E27FC236}">
                <a16:creationId xmlns:a16="http://schemas.microsoft.com/office/drawing/2014/main" id="{D0C719A8-CF5B-4AC5-8818-A63ED8DAD471}"/>
              </a:ext>
            </a:extLst>
          </p:cNvPr>
          <p:cNvSpPr>
            <a:spLocks noGrp="1"/>
          </p:cNvSpPr>
          <p:nvPr>
            <p:ph sz="half" idx="1"/>
          </p:nvPr>
        </p:nvSpPr>
        <p:spPr>
          <a:xfrm>
            <a:off x="1195051" y="1374521"/>
            <a:ext cx="5181600" cy="4351338"/>
          </a:xfrm>
        </p:spPr>
        <p:txBody>
          <a:bodyPr/>
          <a:lstStyle/>
          <a:p>
            <a:r>
              <a:rPr lang="en-US" altLang="zh-CN" dirty="0"/>
              <a:t>Linear Dispersion</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322C052-1B67-49DA-A5C7-A71CC5B6FC0E}"/>
                  </a:ext>
                </a:extLst>
              </p:cNvPr>
              <p:cNvSpPr txBox="1"/>
              <p:nvPr/>
            </p:nvSpPr>
            <p:spPr>
              <a:xfrm>
                <a:off x="5816414" y="3762367"/>
                <a:ext cx="6096000" cy="9736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𝜆</m:t>
                      </m:r>
                      <m:r>
                        <a:rPr lang="zh-CN" altLang="en-US" i="0">
                          <a:latin typeface="Cambria Math" panose="02040503050406030204" pitchFamily="18" charset="0"/>
                        </a:rPr>
                        <m:t>=</m:t>
                      </m:r>
                      <m:r>
                        <a:rPr lang="zh-CN" altLang="en-US" i="1">
                          <a:latin typeface="Cambria Math" panose="02040503050406030204" pitchFamily="18" charset="0"/>
                        </a:rPr>
                        <m:t>𝑑</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𝑠𝑖𝑛</m:t>
                          </m:r>
                          <m:r>
                            <a:rPr lang="zh-CN" altLang="en-US" i="1">
                              <a:latin typeface="Cambria Math" panose="02040503050406030204" pitchFamily="18" charset="0"/>
                            </a:rPr>
                            <m:t>𝛼</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solidFill>
                                        <a:srgbClr val="836967"/>
                                      </a:solidFill>
                                      <a:latin typeface="Cambria Math" panose="02040503050406030204" pitchFamily="18" charset="0"/>
                                    </a:rPr>
                                  </m:ctrlPr>
                                </m:dPr>
                                <m:e>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𝑥</m:t>
                                      </m:r>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𝐹</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𝐿</m:t>
                                              </m:r>
                                            </m:e>
                                            <m:sub>
                                              <m:r>
                                                <a:rPr lang="zh-CN" altLang="en-US" i="0">
                                                  <a:latin typeface="Cambria Math" panose="02040503050406030204" pitchFamily="18" charset="0"/>
                                                </a:rPr>
                                                <m:t>2</m:t>
                                              </m:r>
                                            </m:sub>
                                          </m:sSub>
                                        </m:sub>
                                      </m:sSub>
                                    </m:den>
                                  </m:f>
                                  <m:r>
                                    <a:rPr lang="zh-CN" altLang="en-US" i="0">
                                      <a:latin typeface="Cambria Math" panose="02040503050406030204" pitchFamily="18" charset="0"/>
                                    </a:rPr>
                                    <m:t>−</m:t>
                                  </m:r>
                                  <m:r>
                                    <a:rPr lang="zh-CN" altLang="en-US" i="1">
                                      <a:latin typeface="Cambria Math" panose="02040503050406030204" pitchFamily="18" charset="0"/>
                                    </a:rPr>
                                    <m:t>𝜑</m:t>
                                  </m:r>
                                </m:e>
                              </m:d>
                            </m:e>
                          </m:func>
                        </m:num>
                        <m:den>
                          <m:r>
                            <a:rPr lang="zh-CN" altLang="en-US" i="1">
                              <a:latin typeface="Cambria Math" panose="02040503050406030204" pitchFamily="18" charset="0"/>
                            </a:rPr>
                            <m:t>𝑘</m:t>
                          </m:r>
                        </m:den>
                      </m:f>
                    </m:oMath>
                  </m:oMathPara>
                </a14:m>
                <a:endParaRPr lang="zh-CN" altLang="en-US" dirty="0"/>
              </a:p>
            </p:txBody>
          </p:sp>
        </mc:Choice>
        <mc:Fallback xmlns="">
          <p:sp>
            <p:nvSpPr>
              <p:cNvPr id="14" name="文本框 13">
                <a:extLst>
                  <a:ext uri="{FF2B5EF4-FFF2-40B4-BE49-F238E27FC236}">
                    <a16:creationId xmlns:a16="http://schemas.microsoft.com/office/drawing/2014/main" id="{4322C052-1B67-49DA-A5C7-A71CC5B6FC0E}"/>
                  </a:ext>
                </a:extLst>
              </p:cNvPr>
              <p:cNvSpPr txBox="1">
                <a:spLocks noRot="1" noChangeAspect="1" noMove="1" noResize="1" noEditPoints="1" noAdjustHandles="1" noChangeArrowheads="1" noChangeShapeType="1" noTextEdit="1"/>
              </p:cNvSpPr>
              <p:nvPr/>
            </p:nvSpPr>
            <p:spPr>
              <a:xfrm>
                <a:off x="5816414" y="3762367"/>
                <a:ext cx="6096000" cy="973600"/>
              </a:xfrm>
              <a:prstGeom prst="rect">
                <a:avLst/>
              </a:prstGeom>
              <a:blipFill>
                <a:blip r:embed="rId3"/>
                <a:stretch>
                  <a:fillRect/>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BD02E77A-7169-4DDE-8F29-8D611EF26406}"/>
              </a:ext>
            </a:extLst>
          </p:cNvPr>
          <p:cNvSpPr txBox="1"/>
          <p:nvPr/>
        </p:nvSpPr>
        <p:spPr>
          <a:xfrm>
            <a:off x="5819139" y="2750729"/>
            <a:ext cx="6096000" cy="369332"/>
          </a:xfrm>
          <a:prstGeom prst="rect">
            <a:avLst/>
          </a:prstGeom>
          <a:noFill/>
        </p:spPr>
        <p:txBody>
          <a:bodyPr wrap="square">
            <a:spAutoFit/>
          </a:bodyPr>
          <a:lstStyle/>
          <a:p>
            <a:pPr algn="ctr"/>
            <a:r>
              <a:rPr lang="en-US" altLang="zh-CN" dirty="0"/>
              <a:t>Using Imaging Formula and Grating Equation:</a:t>
            </a:r>
            <a:endParaRPr lang="zh-CN" altLang="en-US" dirty="0"/>
          </a:p>
        </p:txBody>
      </p:sp>
      <p:grpSp>
        <p:nvGrpSpPr>
          <p:cNvPr id="18" name="组合 17">
            <a:extLst>
              <a:ext uri="{FF2B5EF4-FFF2-40B4-BE49-F238E27FC236}">
                <a16:creationId xmlns:a16="http://schemas.microsoft.com/office/drawing/2014/main" id="{25B92204-C695-409E-87C1-A613257D94BB}"/>
              </a:ext>
            </a:extLst>
          </p:cNvPr>
          <p:cNvGrpSpPr/>
          <p:nvPr/>
        </p:nvGrpSpPr>
        <p:grpSpPr>
          <a:xfrm>
            <a:off x="626689" y="2094932"/>
            <a:ext cx="5749962" cy="3334869"/>
            <a:chOff x="833718" y="1873624"/>
            <a:chExt cx="5749962" cy="3334869"/>
          </a:xfrm>
        </p:grpSpPr>
        <p:sp>
          <p:nvSpPr>
            <p:cNvPr id="19" name="矩形 18">
              <a:extLst>
                <a:ext uri="{FF2B5EF4-FFF2-40B4-BE49-F238E27FC236}">
                  <a16:creationId xmlns:a16="http://schemas.microsoft.com/office/drawing/2014/main" id="{7632BABA-8F03-47F3-84C9-EE25AE748B83}"/>
                </a:ext>
              </a:extLst>
            </p:cNvPr>
            <p:cNvSpPr/>
            <p:nvPr/>
          </p:nvSpPr>
          <p:spPr>
            <a:xfrm>
              <a:off x="2214283" y="1873624"/>
              <a:ext cx="2151528" cy="33348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FBA27FDF-FC76-45EF-B6C7-8813275218BD}"/>
                </a:ext>
              </a:extLst>
            </p:cNvPr>
            <p:cNvCxnSpPr/>
            <p:nvPr/>
          </p:nvCxnSpPr>
          <p:spPr>
            <a:xfrm>
              <a:off x="2940424" y="4527176"/>
              <a:ext cx="69924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BD6E80C6-1019-4BD7-9032-287E3FB73D59}"/>
                </a:ext>
              </a:extLst>
            </p:cNvPr>
            <p:cNvCxnSpPr/>
            <p:nvPr/>
          </p:nvCxnSpPr>
          <p:spPr>
            <a:xfrm>
              <a:off x="833718" y="3541059"/>
              <a:ext cx="546847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617539E-530A-4F25-840F-2A190DFC8B25}"/>
                </a:ext>
              </a:extLst>
            </p:cNvPr>
            <p:cNvCxnSpPr/>
            <p:nvPr/>
          </p:nvCxnSpPr>
          <p:spPr>
            <a:xfrm flipV="1">
              <a:off x="3291840" y="3541059"/>
              <a:ext cx="0" cy="98611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058820F-C2F9-4CF8-8DE8-3C12219BD16E}"/>
                    </a:ext>
                  </a:extLst>
                </p:cNvPr>
                <p:cNvSpPr txBox="1"/>
                <p:nvPr/>
              </p:nvSpPr>
              <p:spPr>
                <a:xfrm>
                  <a:off x="3464560" y="3906520"/>
                  <a:ext cx="5384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m:t>
                        </m:r>
                      </m:oMath>
                    </m:oMathPara>
                  </a14:m>
                  <a:endParaRPr lang="zh-CN" altLang="en-US" dirty="0"/>
                </a:p>
              </p:txBody>
            </p:sp>
          </mc:Choice>
          <mc:Fallback xmlns="">
            <p:sp>
              <p:nvSpPr>
                <p:cNvPr id="23" name="文本框 22">
                  <a:extLst>
                    <a:ext uri="{FF2B5EF4-FFF2-40B4-BE49-F238E27FC236}">
                      <a16:creationId xmlns:a16="http://schemas.microsoft.com/office/drawing/2014/main" id="{5058820F-C2F9-4CF8-8DE8-3C12219BD16E}"/>
                    </a:ext>
                  </a:extLst>
                </p:cNvPr>
                <p:cNvSpPr txBox="1">
                  <a:spLocks noRot="1" noChangeAspect="1" noMove="1" noResize="1" noEditPoints="1" noAdjustHandles="1" noChangeArrowheads="1" noChangeShapeType="1" noTextEdit="1"/>
                </p:cNvSpPr>
                <p:nvPr/>
              </p:nvSpPr>
              <p:spPr>
                <a:xfrm>
                  <a:off x="3464560" y="3906520"/>
                  <a:ext cx="538467" cy="369332"/>
                </a:xfrm>
                <a:prstGeom prst="rect">
                  <a:avLst/>
                </a:prstGeom>
                <a:blipFill>
                  <a:blip r:embed="rId4"/>
                  <a:stretch>
                    <a:fillRect/>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85BB2AFD-5BC4-4F4C-B594-5088F070597E}"/>
                </a:ext>
              </a:extLst>
            </p:cNvPr>
            <p:cNvCxnSpPr>
              <a:cxnSpLocks/>
            </p:cNvCxnSpPr>
            <p:nvPr/>
          </p:nvCxnSpPr>
          <p:spPr>
            <a:xfrm>
              <a:off x="3706727" y="4527176"/>
              <a:ext cx="98719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D2FAD91-5B3E-446D-A624-622397D9E9F9}"/>
                    </a:ext>
                  </a:extLst>
                </p:cNvPr>
                <p:cNvSpPr txBox="1"/>
                <p:nvPr/>
              </p:nvSpPr>
              <p:spPr>
                <a:xfrm>
                  <a:off x="4721278" y="4342510"/>
                  <a:ext cx="1862402" cy="584775"/>
                </a:xfrm>
                <a:prstGeom prst="rect">
                  <a:avLst/>
                </a:prstGeom>
                <a:noFill/>
              </p:spPr>
              <p:txBody>
                <a:bodyPr wrap="square" rtlCol="0">
                  <a:spAutoFit/>
                </a:bodyPr>
                <a:lstStyle/>
                <a:p>
                  <a:r>
                    <a:rPr lang="en-US" altLang="zh-CN" sz="1600" dirty="0"/>
                    <a:t>Spectra Line of </a:t>
                  </a:r>
                  <a14:m>
                    <m:oMath xmlns:m="http://schemas.openxmlformats.org/officeDocument/2006/math">
                      <m:r>
                        <a:rPr lang="en-US" altLang="zh-CN" sz="1600" b="0" i="1" smtClean="0">
                          <a:latin typeface="Cambria Math" panose="02040503050406030204" pitchFamily="18" charset="0"/>
                        </a:rPr>
                        <m:t>𝜆</m:t>
                      </m:r>
                    </m:oMath>
                  </a14:m>
                  <a:r>
                    <a:rPr lang="en-US" altLang="zh-CN" sz="1600" dirty="0"/>
                    <a:t> Wavelength Light </a:t>
                  </a:r>
                  <a:endParaRPr lang="zh-CN" altLang="en-US" sz="1600" dirty="0"/>
                </a:p>
              </p:txBody>
            </p:sp>
          </mc:Choice>
          <mc:Fallback xmlns="">
            <p:sp>
              <p:nvSpPr>
                <p:cNvPr id="25" name="文本框 24">
                  <a:extLst>
                    <a:ext uri="{FF2B5EF4-FFF2-40B4-BE49-F238E27FC236}">
                      <a16:creationId xmlns:a16="http://schemas.microsoft.com/office/drawing/2014/main" id="{0D2FAD91-5B3E-446D-A624-622397D9E9F9}"/>
                    </a:ext>
                  </a:extLst>
                </p:cNvPr>
                <p:cNvSpPr txBox="1">
                  <a:spLocks noRot="1" noChangeAspect="1" noMove="1" noResize="1" noEditPoints="1" noAdjustHandles="1" noChangeArrowheads="1" noChangeShapeType="1" noTextEdit="1"/>
                </p:cNvSpPr>
                <p:nvPr/>
              </p:nvSpPr>
              <p:spPr>
                <a:xfrm>
                  <a:off x="4721278" y="4342510"/>
                  <a:ext cx="1862402" cy="584775"/>
                </a:xfrm>
                <a:prstGeom prst="rect">
                  <a:avLst/>
                </a:prstGeom>
                <a:blipFill>
                  <a:blip r:embed="rId5"/>
                  <a:stretch>
                    <a:fillRect l="-1967" t="-3158" b="-13684"/>
                  </a:stretch>
                </a:blipFill>
              </p:spPr>
              <p:txBody>
                <a:bodyPr/>
                <a:lstStyle/>
                <a:p>
                  <a:r>
                    <a:rPr lang="zh-CN" altLang="en-US">
                      <a:noFill/>
                    </a:rPr>
                    <a:t> </a:t>
                  </a:r>
                </a:p>
              </p:txBody>
            </p:sp>
          </mc:Fallback>
        </mc:AlternateContent>
      </p:grpSp>
      <p:sp>
        <p:nvSpPr>
          <p:cNvPr id="5" name="灯片编号占位符 4">
            <a:extLst>
              <a:ext uri="{FF2B5EF4-FFF2-40B4-BE49-F238E27FC236}">
                <a16:creationId xmlns:a16="http://schemas.microsoft.com/office/drawing/2014/main" id="{4882C08A-3A5D-40B9-B897-C2264A977737}"/>
              </a:ext>
            </a:extLst>
          </p:cNvPr>
          <p:cNvSpPr>
            <a:spLocks noGrp="1"/>
          </p:cNvSpPr>
          <p:nvPr>
            <p:ph type="sldNum" sz="quarter" idx="12"/>
          </p:nvPr>
        </p:nvSpPr>
        <p:spPr/>
        <p:txBody>
          <a:bodyPr/>
          <a:lstStyle/>
          <a:p>
            <a:fld id="{A07846D2-0F7B-44EB-BB6A-D4EE7066FC2C}" type="slidenum">
              <a:rPr lang="zh-CN" altLang="en-US" smtClean="0"/>
              <a:t>18</a:t>
            </a:fld>
            <a:endParaRPr lang="zh-CN" altLang="en-US"/>
          </a:p>
        </p:txBody>
      </p:sp>
    </p:spTree>
    <p:extLst>
      <p:ext uri="{BB962C8B-B14F-4D97-AF65-F5344CB8AC3E}">
        <p14:creationId xmlns:p14="http://schemas.microsoft.com/office/powerpoint/2010/main" val="26530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A668-A39F-4847-BD19-E1653DC21D3C}"/>
              </a:ext>
            </a:extLst>
          </p:cNvPr>
          <p:cNvSpPr>
            <a:spLocks noGrp="1"/>
          </p:cNvSpPr>
          <p:nvPr>
            <p:ph type="title"/>
          </p:nvPr>
        </p:nvSpPr>
        <p:spPr/>
        <p:txBody>
          <a:bodyPr/>
          <a:lstStyle/>
          <a:p>
            <a:r>
              <a:rPr lang="en-US" altLang="zh-CN" dirty="0"/>
              <a:t>Software Design</a:t>
            </a:r>
            <a:endParaRPr lang="zh-CN" altLang="en-US" dirty="0"/>
          </a:p>
        </p:txBody>
      </p:sp>
      <p:sp>
        <p:nvSpPr>
          <p:cNvPr id="4" name="内容占位符 3">
            <a:extLst>
              <a:ext uri="{FF2B5EF4-FFF2-40B4-BE49-F238E27FC236}">
                <a16:creationId xmlns:a16="http://schemas.microsoft.com/office/drawing/2014/main" id="{D0C719A8-CF5B-4AC5-8818-A63ED8DAD471}"/>
              </a:ext>
            </a:extLst>
          </p:cNvPr>
          <p:cNvSpPr>
            <a:spLocks noGrp="1"/>
          </p:cNvSpPr>
          <p:nvPr>
            <p:ph sz="half" idx="1"/>
          </p:nvPr>
        </p:nvSpPr>
        <p:spPr>
          <a:xfrm>
            <a:off x="1205649" y="1429385"/>
            <a:ext cx="5181600" cy="4351338"/>
          </a:xfrm>
        </p:spPr>
        <p:txBody>
          <a:bodyPr/>
          <a:lstStyle/>
          <a:p>
            <a:r>
              <a:rPr lang="en-US" altLang="zh-CN" dirty="0"/>
              <a:t>Linear Calibration</a:t>
            </a:r>
            <a:endParaRPr lang="zh-CN" altLang="en-US"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FE579734-719C-46F9-A5D0-532EAA7C49DD}"/>
                  </a:ext>
                </a:extLst>
              </p:cNvPr>
              <p:cNvGraphicFramePr>
                <a:graphicFrameLocks noGrp="1"/>
              </p:cNvGraphicFramePr>
              <p:nvPr>
                <p:extLst>
                  <p:ext uri="{D42A27DB-BD31-4B8C-83A1-F6EECF244321}">
                    <p14:modId xmlns:p14="http://schemas.microsoft.com/office/powerpoint/2010/main" val="4085916543"/>
                  </p:ext>
                </p:extLst>
              </p:nvPr>
            </p:nvGraphicFramePr>
            <p:xfrm>
              <a:off x="6387249" y="2641893"/>
              <a:ext cx="4966551" cy="1926323"/>
            </p:xfrm>
            <a:graphic>
              <a:graphicData uri="http://schemas.openxmlformats.org/drawingml/2006/table">
                <a:tbl>
                  <a:tblPr firstRow="1" firstCol="1" bandRow="1">
                    <a:tableStyleId>{5C22544A-7EE6-4342-B048-85BDC9FD1C3A}</a:tableStyleId>
                  </a:tblPr>
                  <a:tblGrid>
                    <a:gridCol w="1940174">
                      <a:extLst>
                        <a:ext uri="{9D8B030D-6E8A-4147-A177-3AD203B41FA5}">
                          <a16:colId xmlns:a16="http://schemas.microsoft.com/office/drawing/2014/main" val="2644630492"/>
                        </a:ext>
                      </a:extLst>
                    </a:gridCol>
                    <a:gridCol w="3026377">
                      <a:extLst>
                        <a:ext uri="{9D8B030D-6E8A-4147-A177-3AD203B41FA5}">
                          <a16:colId xmlns:a16="http://schemas.microsoft.com/office/drawing/2014/main" val="3473170626"/>
                        </a:ext>
                      </a:extLst>
                    </a:gridCol>
                  </a:tblGrid>
                  <a:tr h="666879">
                    <a:tc>
                      <a:txBody>
                        <a:bodyPr/>
                        <a:lstStyle/>
                        <a:p>
                          <a:pPr algn="just">
                            <a:lnSpc>
                              <a:spcPct val="150000"/>
                            </a:lnSpc>
                            <a:spcBef>
                              <a:spcPts val="300"/>
                            </a:spcBef>
                            <a:tabLst>
                              <a:tab pos="228600" algn="l"/>
                            </a:tabLst>
                          </a:pPr>
                          <a:r>
                            <a:rPr lang="en-GB" sz="1500" dirty="0">
                              <a:effectLst/>
                            </a:rPr>
                            <a:t>Wavelength (</a:t>
                          </a:r>
                          <a14:m>
                            <m:oMath xmlns:m="http://schemas.openxmlformats.org/officeDocument/2006/math">
                              <m:sSub>
                                <m:sSubPr>
                                  <m:ctrlPr>
                                    <a:rPr lang="zh-CN" sz="1500" i="1">
                                      <a:effectLst/>
                                      <a:latin typeface="Cambria Math" panose="02040503050406030204" pitchFamily="18" charset="0"/>
                                    </a:rPr>
                                  </m:ctrlPr>
                                </m:sSubPr>
                                <m:e>
                                  <m:r>
                                    <a:rPr lang="en-GB" sz="1500">
                                      <a:effectLst/>
                                      <a:latin typeface="Cambria Math" panose="02040503050406030204" pitchFamily="18" charset="0"/>
                                    </a:rPr>
                                    <m:t>𝜆</m:t>
                                  </m:r>
                                </m:e>
                                <m:sub>
                                  <m:r>
                                    <a:rPr lang="en-GB" sz="1500">
                                      <a:effectLst/>
                                      <a:latin typeface="Cambria Math" panose="02040503050406030204" pitchFamily="18" charset="0"/>
                                    </a:rPr>
                                    <m:t>𝑖</m:t>
                                  </m:r>
                                </m:sub>
                              </m:sSub>
                            </m:oMath>
                          </a14:m>
                          <a:r>
                            <a:rPr lang="en-GB" sz="1500" dirty="0">
                              <a:effectLst/>
                            </a:rPr>
                            <a:t>)</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tc>
                      <a:txBody>
                        <a:bodyPr/>
                        <a:lstStyle/>
                        <a:p>
                          <a:pPr algn="just">
                            <a:lnSpc>
                              <a:spcPct val="150000"/>
                            </a:lnSpc>
                            <a:spcBef>
                              <a:spcPts val="300"/>
                            </a:spcBef>
                            <a:tabLst>
                              <a:tab pos="228600" algn="l"/>
                            </a:tabLst>
                          </a:pPr>
                          <a:r>
                            <a:rPr lang="en-GB" sz="1500" dirty="0">
                              <a:effectLst/>
                            </a:rPr>
                            <a:t>Pixel Position (start from zero) (</a:t>
                          </a:r>
                          <a14:m>
                            <m:oMath xmlns:m="http://schemas.openxmlformats.org/officeDocument/2006/math">
                              <m:r>
                                <a:rPr lang="en-GB" sz="1500">
                                  <a:effectLst/>
                                  <a:latin typeface="Cambria Math" panose="02040503050406030204" pitchFamily="18" charset="0"/>
                                </a:rPr>
                                <m:t>𝑃𝑃</m:t>
                              </m:r>
                            </m:oMath>
                          </a14:m>
                          <a:r>
                            <a:rPr lang="en-GB" sz="1500" dirty="0">
                              <a:effectLst/>
                            </a:rPr>
                            <a:t>)</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extLst>
                      <a:ext uri="{0D108BD9-81ED-4DB2-BD59-A6C34878D82A}">
                        <a16:rowId xmlns:a16="http://schemas.microsoft.com/office/drawing/2014/main" val="2896071397"/>
                      </a:ext>
                    </a:extLst>
                  </a:tr>
                  <a:tr h="314861">
                    <a:tc>
                      <a:txBody>
                        <a:bodyPr/>
                        <a:lstStyle/>
                        <a:p>
                          <a:pPr algn="just">
                            <a:lnSpc>
                              <a:spcPct val="150000"/>
                            </a:lnSpc>
                            <a:spcBef>
                              <a:spcPts val="300"/>
                            </a:spcBef>
                            <a:tabLst>
                              <a:tab pos="228600" algn="l"/>
                            </a:tabLst>
                          </a:pPr>
                          <a:r>
                            <a:rPr lang="en-GB" sz="1500" dirty="0">
                              <a:effectLst/>
                            </a:rPr>
                            <a:t>532 nm</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tc>
                      <a:txBody>
                        <a:bodyPr/>
                        <a:lstStyle/>
                        <a:p>
                          <a:pPr algn="just">
                            <a:lnSpc>
                              <a:spcPct val="150000"/>
                            </a:lnSpc>
                            <a:spcBef>
                              <a:spcPts val="300"/>
                            </a:spcBef>
                            <a:tabLst>
                              <a:tab pos="228600" algn="l"/>
                            </a:tabLst>
                          </a:pPr>
                          <a:r>
                            <a:rPr lang="en-GB" sz="1500" dirty="0">
                              <a:effectLst/>
                            </a:rPr>
                            <a:t>827</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extLst>
                      <a:ext uri="{0D108BD9-81ED-4DB2-BD59-A6C34878D82A}">
                        <a16:rowId xmlns:a16="http://schemas.microsoft.com/office/drawing/2014/main" val="4172415713"/>
                      </a:ext>
                    </a:extLst>
                  </a:tr>
                  <a:tr h="314861">
                    <a:tc>
                      <a:txBody>
                        <a:bodyPr/>
                        <a:lstStyle/>
                        <a:p>
                          <a:pPr algn="just">
                            <a:lnSpc>
                              <a:spcPct val="150000"/>
                            </a:lnSpc>
                            <a:spcBef>
                              <a:spcPts val="300"/>
                            </a:spcBef>
                            <a:tabLst>
                              <a:tab pos="228600" algn="l"/>
                            </a:tabLst>
                          </a:pPr>
                          <a:r>
                            <a:rPr lang="en-GB" sz="1500">
                              <a:effectLst/>
                            </a:rPr>
                            <a:t>808 nm</a:t>
                          </a:r>
                          <a:endParaRPr lang="zh-CN" sz="150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tc>
                      <a:txBody>
                        <a:bodyPr/>
                        <a:lstStyle/>
                        <a:p>
                          <a:pPr algn="just">
                            <a:lnSpc>
                              <a:spcPct val="150000"/>
                            </a:lnSpc>
                            <a:spcBef>
                              <a:spcPts val="300"/>
                            </a:spcBef>
                            <a:tabLst>
                              <a:tab pos="228600" algn="l"/>
                            </a:tabLst>
                          </a:pPr>
                          <a:r>
                            <a:rPr lang="en-GB" sz="1500" dirty="0">
                              <a:effectLst/>
                            </a:rPr>
                            <a:t>1919</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extLst>
                      <a:ext uri="{0D108BD9-81ED-4DB2-BD59-A6C34878D82A}">
                        <a16:rowId xmlns:a16="http://schemas.microsoft.com/office/drawing/2014/main" val="4109534573"/>
                      </a:ext>
                    </a:extLst>
                  </a:tr>
                  <a:tr h="314861">
                    <a:tc>
                      <a:txBody>
                        <a:bodyPr/>
                        <a:lstStyle/>
                        <a:p>
                          <a:pPr algn="just">
                            <a:lnSpc>
                              <a:spcPct val="150000"/>
                            </a:lnSpc>
                            <a:spcBef>
                              <a:spcPts val="300"/>
                            </a:spcBef>
                            <a:tabLst>
                              <a:tab pos="228600" algn="l"/>
                            </a:tabLst>
                          </a:pPr>
                          <a:r>
                            <a:rPr lang="en-GB" sz="1500">
                              <a:effectLst/>
                            </a:rPr>
                            <a:t>632.8 nm</a:t>
                          </a:r>
                          <a:endParaRPr lang="zh-CN" sz="150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tc>
                      <a:txBody>
                        <a:bodyPr/>
                        <a:lstStyle/>
                        <a:p>
                          <a:pPr algn="just">
                            <a:lnSpc>
                              <a:spcPct val="150000"/>
                            </a:lnSpc>
                            <a:spcBef>
                              <a:spcPts val="300"/>
                            </a:spcBef>
                            <a:tabLst>
                              <a:tab pos="228600" algn="l"/>
                            </a:tabLst>
                          </a:pPr>
                          <a:r>
                            <a:rPr lang="en-GB" sz="1500" dirty="0">
                              <a:effectLst/>
                            </a:rPr>
                            <a:t>1179</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extLst>
                      <a:ext uri="{0D108BD9-81ED-4DB2-BD59-A6C34878D82A}">
                        <a16:rowId xmlns:a16="http://schemas.microsoft.com/office/drawing/2014/main" val="3281414001"/>
                      </a:ext>
                    </a:extLst>
                  </a:tr>
                  <a:tr h="314861">
                    <a:tc>
                      <a:txBody>
                        <a:bodyPr/>
                        <a:lstStyle/>
                        <a:p>
                          <a:pPr algn="just">
                            <a:lnSpc>
                              <a:spcPct val="150000"/>
                            </a:lnSpc>
                            <a:spcBef>
                              <a:spcPts val="300"/>
                            </a:spcBef>
                            <a:tabLst>
                              <a:tab pos="228600" algn="l"/>
                            </a:tabLst>
                          </a:pPr>
                          <a:r>
                            <a:rPr lang="en-GB" sz="1500">
                              <a:effectLst/>
                            </a:rPr>
                            <a:t>650 nm</a:t>
                          </a:r>
                          <a:endParaRPr lang="zh-CN" sz="150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tc>
                      <a:txBody>
                        <a:bodyPr/>
                        <a:lstStyle/>
                        <a:p>
                          <a:pPr algn="just">
                            <a:lnSpc>
                              <a:spcPct val="150000"/>
                            </a:lnSpc>
                            <a:spcBef>
                              <a:spcPts val="300"/>
                            </a:spcBef>
                            <a:tabLst>
                              <a:tab pos="228600" algn="l"/>
                            </a:tabLst>
                          </a:pPr>
                          <a:r>
                            <a:rPr lang="en-GB" sz="1500" dirty="0">
                              <a:effectLst/>
                            </a:rPr>
                            <a:t>1289</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extLst>
                      <a:ext uri="{0D108BD9-81ED-4DB2-BD59-A6C34878D82A}">
                        <a16:rowId xmlns:a16="http://schemas.microsoft.com/office/drawing/2014/main" val="3437752274"/>
                      </a:ext>
                    </a:extLst>
                  </a:tr>
                </a:tbl>
              </a:graphicData>
            </a:graphic>
          </p:graphicFrame>
        </mc:Choice>
        <mc:Fallback xmlns="">
          <p:graphicFrame>
            <p:nvGraphicFramePr>
              <p:cNvPr id="3" name="表格 2">
                <a:extLst>
                  <a:ext uri="{FF2B5EF4-FFF2-40B4-BE49-F238E27FC236}">
                    <a16:creationId xmlns:a16="http://schemas.microsoft.com/office/drawing/2014/main" id="{FE579734-719C-46F9-A5D0-532EAA7C49DD}"/>
                  </a:ext>
                </a:extLst>
              </p:cNvPr>
              <p:cNvGraphicFramePr>
                <a:graphicFrameLocks noGrp="1"/>
              </p:cNvGraphicFramePr>
              <p:nvPr>
                <p:extLst>
                  <p:ext uri="{D42A27DB-BD31-4B8C-83A1-F6EECF244321}">
                    <p14:modId xmlns:p14="http://schemas.microsoft.com/office/powerpoint/2010/main" val="4085916543"/>
                  </p:ext>
                </p:extLst>
              </p:nvPr>
            </p:nvGraphicFramePr>
            <p:xfrm>
              <a:off x="6387249" y="2641893"/>
              <a:ext cx="4966551" cy="1926323"/>
            </p:xfrm>
            <a:graphic>
              <a:graphicData uri="http://schemas.openxmlformats.org/drawingml/2006/table">
                <a:tbl>
                  <a:tblPr firstRow="1" firstCol="1" bandRow="1">
                    <a:tableStyleId>{5C22544A-7EE6-4342-B048-85BDC9FD1C3A}</a:tableStyleId>
                  </a:tblPr>
                  <a:tblGrid>
                    <a:gridCol w="1940174">
                      <a:extLst>
                        <a:ext uri="{9D8B030D-6E8A-4147-A177-3AD203B41FA5}">
                          <a16:colId xmlns:a16="http://schemas.microsoft.com/office/drawing/2014/main" val="2644630492"/>
                        </a:ext>
                      </a:extLst>
                    </a:gridCol>
                    <a:gridCol w="3026377">
                      <a:extLst>
                        <a:ext uri="{9D8B030D-6E8A-4147-A177-3AD203B41FA5}">
                          <a16:colId xmlns:a16="http://schemas.microsoft.com/office/drawing/2014/main" val="3473170626"/>
                        </a:ext>
                      </a:extLst>
                    </a:gridCol>
                  </a:tblGrid>
                  <a:tr h="666879">
                    <a:tc>
                      <a:txBody>
                        <a:bodyPr/>
                        <a:lstStyle/>
                        <a:p>
                          <a:endParaRPr lang="zh-CN"/>
                        </a:p>
                      </a:txBody>
                      <a:tcPr marL="88005" marR="88005" marT="0" marB="0">
                        <a:blipFill>
                          <a:blip r:embed="rId3"/>
                          <a:stretch>
                            <a:fillRect l="-313" t="-909" r="-157053" b="-203636"/>
                          </a:stretch>
                        </a:blipFill>
                      </a:tcPr>
                    </a:tc>
                    <a:tc>
                      <a:txBody>
                        <a:bodyPr/>
                        <a:lstStyle/>
                        <a:p>
                          <a:endParaRPr lang="zh-CN"/>
                        </a:p>
                      </a:txBody>
                      <a:tcPr marL="88005" marR="88005" marT="0" marB="0">
                        <a:blipFill>
                          <a:blip r:embed="rId3"/>
                          <a:stretch>
                            <a:fillRect l="-64386" t="-909" r="-805" b="-203636"/>
                          </a:stretch>
                        </a:blipFill>
                      </a:tcPr>
                    </a:tc>
                    <a:extLst>
                      <a:ext uri="{0D108BD9-81ED-4DB2-BD59-A6C34878D82A}">
                        <a16:rowId xmlns:a16="http://schemas.microsoft.com/office/drawing/2014/main" val="2896071397"/>
                      </a:ext>
                    </a:extLst>
                  </a:tr>
                  <a:tr h="314861">
                    <a:tc>
                      <a:txBody>
                        <a:bodyPr/>
                        <a:lstStyle/>
                        <a:p>
                          <a:pPr algn="just">
                            <a:lnSpc>
                              <a:spcPct val="150000"/>
                            </a:lnSpc>
                            <a:spcBef>
                              <a:spcPts val="300"/>
                            </a:spcBef>
                            <a:tabLst>
                              <a:tab pos="228600" algn="l"/>
                            </a:tabLst>
                          </a:pPr>
                          <a:r>
                            <a:rPr lang="en-GB" sz="1500" dirty="0">
                              <a:effectLst/>
                            </a:rPr>
                            <a:t>532 nm</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tc>
                      <a:txBody>
                        <a:bodyPr/>
                        <a:lstStyle/>
                        <a:p>
                          <a:pPr algn="just">
                            <a:lnSpc>
                              <a:spcPct val="150000"/>
                            </a:lnSpc>
                            <a:spcBef>
                              <a:spcPts val="300"/>
                            </a:spcBef>
                            <a:tabLst>
                              <a:tab pos="228600" algn="l"/>
                            </a:tabLst>
                          </a:pPr>
                          <a:r>
                            <a:rPr lang="en-GB" sz="1500" dirty="0">
                              <a:effectLst/>
                            </a:rPr>
                            <a:t>827</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extLst>
                      <a:ext uri="{0D108BD9-81ED-4DB2-BD59-A6C34878D82A}">
                        <a16:rowId xmlns:a16="http://schemas.microsoft.com/office/drawing/2014/main" val="4172415713"/>
                      </a:ext>
                    </a:extLst>
                  </a:tr>
                  <a:tr h="314861">
                    <a:tc>
                      <a:txBody>
                        <a:bodyPr/>
                        <a:lstStyle/>
                        <a:p>
                          <a:pPr algn="just">
                            <a:lnSpc>
                              <a:spcPct val="150000"/>
                            </a:lnSpc>
                            <a:spcBef>
                              <a:spcPts val="300"/>
                            </a:spcBef>
                            <a:tabLst>
                              <a:tab pos="228600" algn="l"/>
                            </a:tabLst>
                          </a:pPr>
                          <a:r>
                            <a:rPr lang="en-GB" sz="1500">
                              <a:effectLst/>
                            </a:rPr>
                            <a:t>808 nm</a:t>
                          </a:r>
                          <a:endParaRPr lang="zh-CN" sz="150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tc>
                      <a:txBody>
                        <a:bodyPr/>
                        <a:lstStyle/>
                        <a:p>
                          <a:pPr algn="just">
                            <a:lnSpc>
                              <a:spcPct val="150000"/>
                            </a:lnSpc>
                            <a:spcBef>
                              <a:spcPts val="300"/>
                            </a:spcBef>
                            <a:tabLst>
                              <a:tab pos="228600" algn="l"/>
                            </a:tabLst>
                          </a:pPr>
                          <a:r>
                            <a:rPr lang="en-GB" sz="1500" dirty="0">
                              <a:effectLst/>
                            </a:rPr>
                            <a:t>1919</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extLst>
                      <a:ext uri="{0D108BD9-81ED-4DB2-BD59-A6C34878D82A}">
                        <a16:rowId xmlns:a16="http://schemas.microsoft.com/office/drawing/2014/main" val="4109534573"/>
                      </a:ext>
                    </a:extLst>
                  </a:tr>
                  <a:tr h="314861">
                    <a:tc>
                      <a:txBody>
                        <a:bodyPr/>
                        <a:lstStyle/>
                        <a:p>
                          <a:pPr algn="just">
                            <a:lnSpc>
                              <a:spcPct val="150000"/>
                            </a:lnSpc>
                            <a:spcBef>
                              <a:spcPts val="300"/>
                            </a:spcBef>
                            <a:tabLst>
                              <a:tab pos="228600" algn="l"/>
                            </a:tabLst>
                          </a:pPr>
                          <a:r>
                            <a:rPr lang="en-GB" sz="1500">
                              <a:effectLst/>
                            </a:rPr>
                            <a:t>632.8 nm</a:t>
                          </a:r>
                          <a:endParaRPr lang="zh-CN" sz="150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tc>
                      <a:txBody>
                        <a:bodyPr/>
                        <a:lstStyle/>
                        <a:p>
                          <a:pPr algn="just">
                            <a:lnSpc>
                              <a:spcPct val="150000"/>
                            </a:lnSpc>
                            <a:spcBef>
                              <a:spcPts val="300"/>
                            </a:spcBef>
                            <a:tabLst>
                              <a:tab pos="228600" algn="l"/>
                            </a:tabLst>
                          </a:pPr>
                          <a:r>
                            <a:rPr lang="en-GB" sz="1500" dirty="0">
                              <a:effectLst/>
                            </a:rPr>
                            <a:t>1179</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extLst>
                      <a:ext uri="{0D108BD9-81ED-4DB2-BD59-A6C34878D82A}">
                        <a16:rowId xmlns:a16="http://schemas.microsoft.com/office/drawing/2014/main" val="3281414001"/>
                      </a:ext>
                    </a:extLst>
                  </a:tr>
                  <a:tr h="314861">
                    <a:tc>
                      <a:txBody>
                        <a:bodyPr/>
                        <a:lstStyle/>
                        <a:p>
                          <a:pPr algn="just">
                            <a:lnSpc>
                              <a:spcPct val="150000"/>
                            </a:lnSpc>
                            <a:spcBef>
                              <a:spcPts val="300"/>
                            </a:spcBef>
                            <a:tabLst>
                              <a:tab pos="228600" algn="l"/>
                            </a:tabLst>
                          </a:pPr>
                          <a:r>
                            <a:rPr lang="en-GB" sz="1500">
                              <a:effectLst/>
                            </a:rPr>
                            <a:t>650 nm</a:t>
                          </a:r>
                          <a:endParaRPr lang="zh-CN" sz="150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tc>
                      <a:txBody>
                        <a:bodyPr/>
                        <a:lstStyle/>
                        <a:p>
                          <a:pPr algn="just">
                            <a:lnSpc>
                              <a:spcPct val="150000"/>
                            </a:lnSpc>
                            <a:spcBef>
                              <a:spcPts val="300"/>
                            </a:spcBef>
                            <a:tabLst>
                              <a:tab pos="228600" algn="l"/>
                            </a:tabLst>
                          </a:pPr>
                          <a:r>
                            <a:rPr lang="en-GB" sz="1500" dirty="0">
                              <a:effectLst/>
                            </a:rPr>
                            <a:t>1289</a:t>
                          </a:r>
                          <a:endParaRPr lang="zh-CN" sz="1500" dirty="0">
                            <a:effectLst/>
                            <a:latin typeface="Times New Roman" panose="02020603050405020304" pitchFamily="18" charset="0"/>
                            <a:ea typeface="宋体" panose="02010600030101010101" pitchFamily="2" charset="-122"/>
                            <a:cs typeface="Arial" panose="020B0604020202020204" pitchFamily="34" charset="0"/>
                          </a:endParaRPr>
                        </a:p>
                      </a:txBody>
                      <a:tcPr marL="88005" marR="88005" marT="0" marB="0"/>
                    </a:tc>
                    <a:extLst>
                      <a:ext uri="{0D108BD9-81ED-4DB2-BD59-A6C34878D82A}">
                        <a16:rowId xmlns:a16="http://schemas.microsoft.com/office/drawing/2014/main" val="3437752274"/>
                      </a:ext>
                    </a:extLst>
                  </a:tr>
                </a:tbl>
              </a:graphicData>
            </a:graphic>
          </p:graphicFrame>
        </mc:Fallback>
      </mc:AlternateContent>
      <p:grpSp>
        <p:nvGrpSpPr>
          <p:cNvPr id="9" name="组合 8">
            <a:extLst>
              <a:ext uri="{FF2B5EF4-FFF2-40B4-BE49-F238E27FC236}">
                <a16:creationId xmlns:a16="http://schemas.microsoft.com/office/drawing/2014/main" id="{DEF45A8F-FB98-4884-8450-A619FE163798}"/>
              </a:ext>
            </a:extLst>
          </p:cNvPr>
          <p:cNvGrpSpPr/>
          <p:nvPr/>
        </p:nvGrpSpPr>
        <p:grpSpPr>
          <a:xfrm>
            <a:off x="1310640" y="2782967"/>
            <a:ext cx="3816350" cy="1644174"/>
            <a:chOff x="0" y="0"/>
            <a:chExt cx="3537345" cy="805894"/>
          </a:xfrm>
        </p:grpSpPr>
        <p:pic>
          <p:nvPicPr>
            <p:cNvPr id="11" name="图片 10" descr="图片包含 游戏机, 笔记本&#10;&#10;描述已自动生成">
              <a:extLst>
                <a:ext uri="{FF2B5EF4-FFF2-40B4-BE49-F238E27FC236}">
                  <a16:creationId xmlns:a16="http://schemas.microsoft.com/office/drawing/2014/main" id="{AEC0B63B-5DB9-4491-9A90-7D7A615550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1871" b="46129"/>
            <a:stretch/>
          </p:blipFill>
          <p:spPr>
            <a:xfrm flipH="1">
              <a:off x="0" y="283567"/>
              <a:ext cx="3537344" cy="238761"/>
            </a:xfrm>
            <a:prstGeom prst="rect">
              <a:avLst/>
            </a:prstGeom>
          </p:spPr>
        </p:pic>
        <p:pic>
          <p:nvPicPr>
            <p:cNvPr id="13" name="图片 12" descr="黑暗中的灯光&#10;&#10;中度可信度描述已自动生成">
              <a:extLst>
                <a:ext uri="{FF2B5EF4-FFF2-40B4-BE49-F238E27FC236}">
                  <a16:creationId xmlns:a16="http://schemas.microsoft.com/office/drawing/2014/main" id="{E5CFDBA4-3D2F-47C0-A8BB-49CAF2FD141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3291" b="44709"/>
            <a:stretch/>
          </p:blipFill>
          <p:spPr>
            <a:xfrm flipH="1">
              <a:off x="0" y="0"/>
              <a:ext cx="3537345" cy="238761"/>
            </a:xfrm>
            <a:prstGeom prst="rect">
              <a:avLst/>
            </a:prstGeom>
          </p:spPr>
        </p:pic>
        <p:pic>
          <p:nvPicPr>
            <p:cNvPr id="15" name="图片 14" descr="图片包含 游戏机, 烟花, 灯光, 夜空&#10;&#10;描述已自动生成">
              <a:extLst>
                <a:ext uri="{FF2B5EF4-FFF2-40B4-BE49-F238E27FC236}">
                  <a16:creationId xmlns:a16="http://schemas.microsoft.com/office/drawing/2014/main" id="{8DA70436-065D-4B22-93DF-EC9D3EF66E6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1707" b="46293"/>
            <a:stretch/>
          </p:blipFill>
          <p:spPr>
            <a:xfrm flipH="1">
              <a:off x="0" y="567133"/>
              <a:ext cx="3537344" cy="238761"/>
            </a:xfrm>
            <a:prstGeom prst="rect">
              <a:avLst/>
            </a:prstGeom>
          </p:spPr>
        </p:pic>
      </p:grpSp>
      <p:sp>
        <p:nvSpPr>
          <p:cNvPr id="16" name="文本框 15">
            <a:extLst>
              <a:ext uri="{FF2B5EF4-FFF2-40B4-BE49-F238E27FC236}">
                <a16:creationId xmlns:a16="http://schemas.microsoft.com/office/drawing/2014/main" id="{2E5165A5-0F92-4045-83AB-DA8CF7606A76}"/>
              </a:ext>
            </a:extLst>
          </p:cNvPr>
          <p:cNvSpPr txBox="1"/>
          <p:nvPr/>
        </p:nvSpPr>
        <p:spPr>
          <a:xfrm>
            <a:off x="5822524" y="4714478"/>
            <a:ext cx="6096000" cy="369332"/>
          </a:xfrm>
          <a:prstGeom prst="rect">
            <a:avLst/>
          </a:prstGeom>
          <a:noFill/>
        </p:spPr>
        <p:txBody>
          <a:bodyPr wrap="square">
            <a:spAutoFit/>
          </a:bodyPr>
          <a:lstStyle/>
          <a:p>
            <a:pPr algn="ctr"/>
            <a:r>
              <a:rPr lang="en-US" altLang="zh-CN" dirty="0"/>
              <a:t>Recorded Data</a:t>
            </a:r>
            <a:endParaRPr lang="zh-CN" altLang="en-US" dirty="0"/>
          </a:p>
        </p:txBody>
      </p:sp>
      <p:sp>
        <p:nvSpPr>
          <p:cNvPr id="17" name="文本框 16">
            <a:extLst>
              <a:ext uri="{FF2B5EF4-FFF2-40B4-BE49-F238E27FC236}">
                <a16:creationId xmlns:a16="http://schemas.microsoft.com/office/drawing/2014/main" id="{BC3D6C75-288C-4176-A337-181CFDF661EC}"/>
              </a:ext>
            </a:extLst>
          </p:cNvPr>
          <p:cNvSpPr txBox="1"/>
          <p:nvPr/>
        </p:nvSpPr>
        <p:spPr>
          <a:xfrm>
            <a:off x="170814" y="4706485"/>
            <a:ext cx="6096000" cy="369332"/>
          </a:xfrm>
          <a:prstGeom prst="rect">
            <a:avLst/>
          </a:prstGeom>
          <a:noFill/>
        </p:spPr>
        <p:txBody>
          <a:bodyPr wrap="square">
            <a:spAutoFit/>
          </a:bodyPr>
          <a:lstStyle/>
          <a:p>
            <a:pPr algn="ctr"/>
            <a:r>
              <a:rPr lang="en-US" altLang="zh-CN" dirty="0"/>
              <a:t>3 lasers’ spectrum</a:t>
            </a:r>
            <a:endParaRPr lang="zh-CN" altLang="en-US" dirty="0"/>
          </a:p>
        </p:txBody>
      </p:sp>
      <p:sp>
        <p:nvSpPr>
          <p:cNvPr id="12" name="内容占位符 2">
            <a:extLst>
              <a:ext uri="{FF2B5EF4-FFF2-40B4-BE49-F238E27FC236}">
                <a16:creationId xmlns:a16="http://schemas.microsoft.com/office/drawing/2014/main" id="{A0655D2E-7F38-4EC0-930C-7AB06AF6F0B9}"/>
              </a:ext>
            </a:extLst>
          </p:cNvPr>
          <p:cNvSpPr txBox="1">
            <a:spLocks/>
          </p:cNvSpPr>
          <p:nvPr/>
        </p:nvSpPr>
        <p:spPr>
          <a:xfrm>
            <a:off x="1868868" y="5355161"/>
            <a:ext cx="10515600" cy="1214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Using Estimation Algorithm</a:t>
            </a:r>
            <a:endParaRPr lang="zh-CN" altLang="en-US" dirty="0"/>
          </a:p>
        </p:txBody>
      </p:sp>
      <p:sp>
        <p:nvSpPr>
          <p:cNvPr id="6" name="灯片编号占位符 5">
            <a:extLst>
              <a:ext uri="{FF2B5EF4-FFF2-40B4-BE49-F238E27FC236}">
                <a16:creationId xmlns:a16="http://schemas.microsoft.com/office/drawing/2014/main" id="{386196BF-5AAE-4C6B-AB8B-3389152ADF58}"/>
              </a:ext>
            </a:extLst>
          </p:cNvPr>
          <p:cNvSpPr>
            <a:spLocks noGrp="1"/>
          </p:cNvSpPr>
          <p:nvPr>
            <p:ph type="sldNum" sz="quarter" idx="12"/>
          </p:nvPr>
        </p:nvSpPr>
        <p:spPr/>
        <p:txBody>
          <a:bodyPr/>
          <a:lstStyle/>
          <a:p>
            <a:fld id="{A07846D2-0F7B-44EB-BB6A-D4EE7066FC2C}" type="slidenum">
              <a:rPr lang="zh-CN" altLang="en-US" smtClean="0"/>
              <a:t>19</a:t>
            </a:fld>
            <a:endParaRPr lang="zh-CN" altLang="en-US"/>
          </a:p>
        </p:txBody>
      </p:sp>
    </p:spTree>
    <p:extLst>
      <p:ext uri="{BB962C8B-B14F-4D97-AF65-F5344CB8AC3E}">
        <p14:creationId xmlns:p14="http://schemas.microsoft.com/office/powerpoint/2010/main" val="2514918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205A75-4116-483B-B620-0CF20E768B11}"/>
              </a:ext>
            </a:extLst>
          </p:cNvPr>
          <p:cNvSpPr>
            <a:spLocks noGrp="1"/>
          </p:cNvSpPr>
          <p:nvPr>
            <p:ph type="title"/>
          </p:nvPr>
        </p:nvSpPr>
        <p:spPr/>
        <p:txBody>
          <a:bodyPr/>
          <a:lstStyle/>
          <a:p>
            <a:r>
              <a:rPr lang="en-US" altLang="zh-CN" dirty="0"/>
              <a:t>My Student ID</a:t>
            </a:r>
            <a:endParaRPr lang="zh-CN" altLang="en-US" dirty="0"/>
          </a:p>
        </p:txBody>
      </p:sp>
      <p:sp>
        <p:nvSpPr>
          <p:cNvPr id="3" name="灯片编号占位符 2">
            <a:extLst>
              <a:ext uri="{FF2B5EF4-FFF2-40B4-BE49-F238E27FC236}">
                <a16:creationId xmlns:a16="http://schemas.microsoft.com/office/drawing/2014/main" id="{0D4B77D0-04DD-41A2-B35D-6D4B86F7BD1E}"/>
              </a:ext>
            </a:extLst>
          </p:cNvPr>
          <p:cNvSpPr>
            <a:spLocks noGrp="1"/>
          </p:cNvSpPr>
          <p:nvPr>
            <p:ph type="sldNum" sz="quarter" idx="12"/>
          </p:nvPr>
        </p:nvSpPr>
        <p:spPr/>
        <p:txBody>
          <a:bodyPr/>
          <a:lstStyle/>
          <a:p>
            <a:fld id="{A07846D2-0F7B-44EB-BB6A-D4EE7066FC2C}" type="slidenum">
              <a:rPr lang="zh-CN" altLang="en-US" smtClean="0"/>
              <a:t>2</a:t>
            </a:fld>
            <a:endParaRPr lang="zh-CN" altLang="en-US" dirty="0"/>
          </a:p>
        </p:txBody>
      </p:sp>
    </p:spTree>
    <p:extLst>
      <p:ext uri="{BB962C8B-B14F-4D97-AF65-F5344CB8AC3E}">
        <p14:creationId xmlns:p14="http://schemas.microsoft.com/office/powerpoint/2010/main" val="866548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A668-A39F-4847-BD19-E1653DC21D3C}"/>
              </a:ext>
            </a:extLst>
          </p:cNvPr>
          <p:cNvSpPr>
            <a:spLocks noGrp="1"/>
          </p:cNvSpPr>
          <p:nvPr>
            <p:ph type="title"/>
          </p:nvPr>
        </p:nvSpPr>
        <p:spPr/>
        <p:txBody>
          <a:bodyPr/>
          <a:lstStyle/>
          <a:p>
            <a:r>
              <a:rPr lang="en-US" altLang="zh-CN" dirty="0"/>
              <a:t>Software Design</a:t>
            </a:r>
            <a:endParaRPr lang="zh-CN" altLang="en-US" dirty="0"/>
          </a:p>
        </p:txBody>
      </p:sp>
      <p:sp>
        <p:nvSpPr>
          <p:cNvPr id="4" name="内容占位符 3">
            <a:extLst>
              <a:ext uri="{FF2B5EF4-FFF2-40B4-BE49-F238E27FC236}">
                <a16:creationId xmlns:a16="http://schemas.microsoft.com/office/drawing/2014/main" id="{D0C719A8-CF5B-4AC5-8818-A63ED8DAD471}"/>
              </a:ext>
            </a:extLst>
          </p:cNvPr>
          <p:cNvSpPr>
            <a:spLocks noGrp="1"/>
          </p:cNvSpPr>
          <p:nvPr>
            <p:ph sz="half" idx="1"/>
          </p:nvPr>
        </p:nvSpPr>
        <p:spPr>
          <a:xfrm>
            <a:off x="1305560" y="1378512"/>
            <a:ext cx="5181600" cy="4351338"/>
          </a:xfrm>
        </p:spPr>
        <p:txBody>
          <a:bodyPr/>
          <a:lstStyle/>
          <a:p>
            <a:r>
              <a:rPr lang="en-US" altLang="zh-CN" dirty="0"/>
              <a:t>Color Space</a:t>
            </a:r>
            <a:endParaRPr lang="zh-CN" altLang="en-US" dirty="0"/>
          </a:p>
        </p:txBody>
      </p:sp>
      <p:sp>
        <p:nvSpPr>
          <p:cNvPr id="11" name="文本框 10">
            <a:extLst>
              <a:ext uri="{FF2B5EF4-FFF2-40B4-BE49-F238E27FC236}">
                <a16:creationId xmlns:a16="http://schemas.microsoft.com/office/drawing/2014/main" id="{61244B88-1553-4C23-AABE-BF069FEBF8A7}"/>
              </a:ext>
            </a:extLst>
          </p:cNvPr>
          <p:cNvSpPr txBox="1"/>
          <p:nvPr/>
        </p:nvSpPr>
        <p:spPr>
          <a:xfrm>
            <a:off x="191134" y="5054438"/>
            <a:ext cx="6096000" cy="369332"/>
          </a:xfrm>
          <a:prstGeom prst="rect">
            <a:avLst/>
          </a:prstGeom>
          <a:noFill/>
        </p:spPr>
        <p:txBody>
          <a:bodyPr wrap="square">
            <a:spAutoFit/>
          </a:bodyPr>
          <a:lstStyle/>
          <a:p>
            <a:pPr algn="ctr"/>
            <a:r>
              <a:rPr lang="en-US" altLang="zh-CN" dirty="0"/>
              <a:t>Continuous Spectrum </a:t>
            </a:r>
            <a:endParaRPr lang="zh-CN" altLang="en-US" dirty="0"/>
          </a:p>
        </p:txBody>
      </p:sp>
      <p:grpSp>
        <p:nvGrpSpPr>
          <p:cNvPr id="15" name="组合 14">
            <a:extLst>
              <a:ext uri="{FF2B5EF4-FFF2-40B4-BE49-F238E27FC236}">
                <a16:creationId xmlns:a16="http://schemas.microsoft.com/office/drawing/2014/main" id="{36A89921-A67A-44D8-987E-081B16AA5C07}"/>
              </a:ext>
            </a:extLst>
          </p:cNvPr>
          <p:cNvGrpSpPr/>
          <p:nvPr/>
        </p:nvGrpSpPr>
        <p:grpSpPr>
          <a:xfrm>
            <a:off x="1741170" y="1841895"/>
            <a:ext cx="8581071" cy="3061335"/>
            <a:chOff x="1741170" y="1841895"/>
            <a:chExt cx="8581071" cy="3061335"/>
          </a:xfrm>
        </p:grpSpPr>
        <p:pic>
          <p:nvPicPr>
            <p:cNvPr id="10" name="图片 9">
              <a:extLst>
                <a:ext uri="{FF2B5EF4-FFF2-40B4-BE49-F238E27FC236}">
                  <a16:creationId xmlns:a16="http://schemas.microsoft.com/office/drawing/2014/main" id="{45AB5C23-1B5D-498A-B955-AAF4E495A711}"/>
                </a:ext>
              </a:extLst>
            </p:cNvPr>
            <p:cNvPicPr>
              <a:picLocks noChangeAspect="1"/>
            </p:cNvPicPr>
            <p:nvPr/>
          </p:nvPicPr>
          <p:blipFill>
            <a:blip r:embed="rId3"/>
            <a:stretch>
              <a:fillRect/>
            </a:stretch>
          </p:blipFill>
          <p:spPr>
            <a:xfrm>
              <a:off x="7260906" y="1841895"/>
              <a:ext cx="3061335" cy="3061335"/>
            </a:xfrm>
            <a:prstGeom prst="rect">
              <a:avLst/>
            </a:prstGeom>
          </p:spPr>
        </p:pic>
        <p:pic>
          <p:nvPicPr>
            <p:cNvPr id="3" name="图片 2">
              <a:extLst>
                <a:ext uri="{FF2B5EF4-FFF2-40B4-BE49-F238E27FC236}">
                  <a16:creationId xmlns:a16="http://schemas.microsoft.com/office/drawing/2014/main" id="{EE6A14BE-E6AA-4B3A-9D85-02406E938968}"/>
                </a:ext>
              </a:extLst>
            </p:cNvPr>
            <p:cNvPicPr>
              <a:picLocks noChangeAspect="1"/>
            </p:cNvPicPr>
            <p:nvPr/>
          </p:nvPicPr>
          <p:blipFill>
            <a:blip r:embed="rId4"/>
            <a:stretch>
              <a:fillRect/>
            </a:stretch>
          </p:blipFill>
          <p:spPr>
            <a:xfrm>
              <a:off x="1741170" y="2379183"/>
              <a:ext cx="3216916" cy="2281399"/>
            </a:xfrm>
            <a:prstGeom prst="rect">
              <a:avLst/>
            </a:prstGeom>
          </p:spPr>
        </p:pic>
        <p:cxnSp>
          <p:nvCxnSpPr>
            <p:cNvPr id="8" name="直接箭头连接符 7">
              <a:extLst>
                <a:ext uri="{FF2B5EF4-FFF2-40B4-BE49-F238E27FC236}">
                  <a16:creationId xmlns:a16="http://schemas.microsoft.com/office/drawing/2014/main" id="{9F99C715-570F-4984-9986-049956409290}"/>
                </a:ext>
              </a:extLst>
            </p:cNvPr>
            <p:cNvCxnSpPr>
              <a:cxnSpLocks/>
            </p:cNvCxnSpPr>
            <p:nvPr/>
          </p:nvCxnSpPr>
          <p:spPr>
            <a:xfrm>
              <a:off x="5408294" y="3554181"/>
              <a:ext cx="1757680"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F802D77-AFE3-44F6-B7B6-D82319B705A9}"/>
                </a:ext>
              </a:extLst>
            </p:cNvPr>
            <p:cNvSpPr txBox="1"/>
            <p:nvPr/>
          </p:nvSpPr>
          <p:spPr>
            <a:xfrm>
              <a:off x="3048000" y="3003231"/>
              <a:ext cx="6096000" cy="461665"/>
            </a:xfrm>
            <a:prstGeom prst="rect">
              <a:avLst/>
            </a:prstGeom>
            <a:noFill/>
          </p:spPr>
          <p:txBody>
            <a:bodyPr wrap="square">
              <a:spAutoFit/>
            </a:bodyPr>
            <a:lstStyle/>
            <a:p>
              <a:pPr algn="ctr"/>
              <a:r>
                <a:rPr lang="en-US" altLang="zh-CN" sz="2400" b="1" dirty="0"/>
                <a:t>Mapping </a:t>
              </a:r>
              <a:endParaRPr lang="zh-CN" altLang="en-US" sz="2400" b="1" dirty="0"/>
            </a:p>
          </p:txBody>
        </p:sp>
      </p:grpSp>
      <p:sp>
        <p:nvSpPr>
          <p:cNvPr id="14" name="文本框 13">
            <a:extLst>
              <a:ext uri="{FF2B5EF4-FFF2-40B4-BE49-F238E27FC236}">
                <a16:creationId xmlns:a16="http://schemas.microsoft.com/office/drawing/2014/main" id="{353BC21B-4F83-4239-BBC0-9EA7DE98F3C9}"/>
              </a:ext>
            </a:extLst>
          </p:cNvPr>
          <p:cNvSpPr txBox="1"/>
          <p:nvPr/>
        </p:nvSpPr>
        <p:spPr>
          <a:xfrm>
            <a:off x="5743573" y="5054438"/>
            <a:ext cx="6096000" cy="369332"/>
          </a:xfrm>
          <a:prstGeom prst="rect">
            <a:avLst/>
          </a:prstGeom>
          <a:noFill/>
        </p:spPr>
        <p:txBody>
          <a:bodyPr wrap="square">
            <a:spAutoFit/>
          </a:bodyPr>
          <a:lstStyle/>
          <a:p>
            <a:pPr algn="ctr"/>
            <a:r>
              <a:rPr lang="en-US" altLang="zh-CN" dirty="0"/>
              <a:t>RGB Color Space</a:t>
            </a:r>
            <a:endParaRPr lang="zh-CN" altLang="en-US" dirty="0"/>
          </a:p>
        </p:txBody>
      </p:sp>
      <p:sp>
        <p:nvSpPr>
          <p:cNvPr id="6" name="灯片编号占位符 5">
            <a:extLst>
              <a:ext uri="{FF2B5EF4-FFF2-40B4-BE49-F238E27FC236}">
                <a16:creationId xmlns:a16="http://schemas.microsoft.com/office/drawing/2014/main" id="{F46B4F2B-05F4-4339-B85C-8ECAB7C62302}"/>
              </a:ext>
            </a:extLst>
          </p:cNvPr>
          <p:cNvSpPr>
            <a:spLocks noGrp="1"/>
          </p:cNvSpPr>
          <p:nvPr>
            <p:ph type="sldNum" sz="quarter" idx="12"/>
          </p:nvPr>
        </p:nvSpPr>
        <p:spPr/>
        <p:txBody>
          <a:bodyPr/>
          <a:lstStyle/>
          <a:p>
            <a:fld id="{A07846D2-0F7B-44EB-BB6A-D4EE7066FC2C}" type="slidenum">
              <a:rPr lang="zh-CN" altLang="en-US" smtClean="0"/>
              <a:t>20</a:t>
            </a:fld>
            <a:endParaRPr lang="zh-CN" altLang="en-US"/>
          </a:p>
        </p:txBody>
      </p:sp>
    </p:spTree>
    <p:extLst>
      <p:ext uri="{BB962C8B-B14F-4D97-AF65-F5344CB8AC3E}">
        <p14:creationId xmlns:p14="http://schemas.microsoft.com/office/powerpoint/2010/main" val="3896024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A668-A39F-4847-BD19-E1653DC21D3C}"/>
              </a:ext>
            </a:extLst>
          </p:cNvPr>
          <p:cNvSpPr>
            <a:spLocks noGrp="1"/>
          </p:cNvSpPr>
          <p:nvPr>
            <p:ph type="title"/>
          </p:nvPr>
        </p:nvSpPr>
        <p:spPr/>
        <p:txBody>
          <a:bodyPr/>
          <a:lstStyle/>
          <a:p>
            <a:r>
              <a:rPr lang="en-US" altLang="zh-CN" dirty="0"/>
              <a:t>Software Design</a:t>
            </a:r>
            <a:endParaRPr lang="zh-CN" altLang="en-US" dirty="0"/>
          </a:p>
        </p:txBody>
      </p:sp>
      <p:sp>
        <p:nvSpPr>
          <p:cNvPr id="4" name="内容占位符 3">
            <a:extLst>
              <a:ext uri="{FF2B5EF4-FFF2-40B4-BE49-F238E27FC236}">
                <a16:creationId xmlns:a16="http://schemas.microsoft.com/office/drawing/2014/main" id="{D0C719A8-CF5B-4AC5-8818-A63ED8DAD471}"/>
              </a:ext>
            </a:extLst>
          </p:cNvPr>
          <p:cNvSpPr>
            <a:spLocks noGrp="1"/>
          </p:cNvSpPr>
          <p:nvPr>
            <p:ph sz="half" idx="1"/>
          </p:nvPr>
        </p:nvSpPr>
        <p:spPr>
          <a:xfrm>
            <a:off x="1203960" y="1398905"/>
            <a:ext cx="5181600" cy="4351338"/>
          </a:xfrm>
        </p:spPr>
        <p:txBody>
          <a:bodyPr/>
          <a:lstStyle/>
          <a:p>
            <a:r>
              <a:rPr lang="en-US" altLang="zh-CN" dirty="0"/>
              <a:t>sRGB Color Space</a:t>
            </a:r>
            <a:endParaRPr lang="zh-CN" altLang="en-US" dirty="0"/>
          </a:p>
        </p:txBody>
      </p:sp>
      <p:sp>
        <p:nvSpPr>
          <p:cNvPr id="9" name="文本框 8">
            <a:extLst>
              <a:ext uri="{FF2B5EF4-FFF2-40B4-BE49-F238E27FC236}">
                <a16:creationId xmlns:a16="http://schemas.microsoft.com/office/drawing/2014/main" id="{705C4B77-C4E7-403E-B0F4-3959C73CF4A4}"/>
              </a:ext>
            </a:extLst>
          </p:cNvPr>
          <p:cNvSpPr txBox="1"/>
          <p:nvPr/>
        </p:nvSpPr>
        <p:spPr>
          <a:xfrm>
            <a:off x="1727200" y="1919804"/>
            <a:ext cx="6096000" cy="369332"/>
          </a:xfrm>
          <a:prstGeom prst="rect">
            <a:avLst/>
          </a:prstGeom>
          <a:noFill/>
        </p:spPr>
        <p:txBody>
          <a:bodyPr wrap="square">
            <a:spAutoFit/>
          </a:bodyPr>
          <a:lstStyle/>
          <a:p>
            <a:r>
              <a:rPr lang="en-US" altLang="zh-CN" dirty="0"/>
              <a:t>standard Red Green Blue (sRGB):</a:t>
            </a:r>
            <a:endParaRPr lang="zh-CN" altLang="en-US" dirty="0"/>
          </a:p>
        </p:txBody>
      </p:sp>
      <p:pic>
        <p:nvPicPr>
          <p:cNvPr id="8" name="图片 7">
            <a:extLst>
              <a:ext uri="{FF2B5EF4-FFF2-40B4-BE49-F238E27FC236}">
                <a16:creationId xmlns:a16="http://schemas.microsoft.com/office/drawing/2014/main" id="{20CB969F-0406-4491-BCBD-90E4760ADD77}"/>
              </a:ext>
            </a:extLst>
          </p:cNvPr>
          <p:cNvPicPr>
            <a:picLocks noChangeAspect="1"/>
          </p:cNvPicPr>
          <p:nvPr/>
        </p:nvPicPr>
        <p:blipFill rotWithShape="1">
          <a:blip r:embed="rId3"/>
          <a:srcRect l="8460" t="5029" r="6172" b="11222"/>
          <a:stretch/>
        </p:blipFill>
        <p:spPr>
          <a:xfrm>
            <a:off x="1356360" y="2518252"/>
            <a:ext cx="4145280" cy="3037841"/>
          </a:xfrm>
          <a:prstGeom prst="rect">
            <a:avLst/>
          </a:prstGeom>
        </p:spPr>
      </p:pic>
      <p:pic>
        <p:nvPicPr>
          <p:cNvPr id="11" name="图片 10">
            <a:extLst>
              <a:ext uri="{FF2B5EF4-FFF2-40B4-BE49-F238E27FC236}">
                <a16:creationId xmlns:a16="http://schemas.microsoft.com/office/drawing/2014/main" id="{4A762170-F2F9-459C-BB35-2234245A3360}"/>
              </a:ext>
            </a:extLst>
          </p:cNvPr>
          <p:cNvPicPr>
            <a:picLocks noChangeAspect="1"/>
          </p:cNvPicPr>
          <p:nvPr/>
        </p:nvPicPr>
        <p:blipFill>
          <a:blip r:embed="rId4"/>
          <a:stretch>
            <a:fillRect/>
          </a:stretch>
        </p:blipFill>
        <p:spPr>
          <a:xfrm>
            <a:off x="7127019" y="2174240"/>
            <a:ext cx="3485321" cy="3576003"/>
          </a:xfrm>
          <a:prstGeom prst="rect">
            <a:avLst/>
          </a:prstGeom>
        </p:spPr>
      </p:pic>
      <p:sp>
        <p:nvSpPr>
          <p:cNvPr id="13" name="文本框 12">
            <a:extLst>
              <a:ext uri="{FF2B5EF4-FFF2-40B4-BE49-F238E27FC236}">
                <a16:creationId xmlns:a16="http://schemas.microsoft.com/office/drawing/2014/main" id="{834553DC-4794-43A2-8752-86C9ECCDC4CE}"/>
              </a:ext>
            </a:extLst>
          </p:cNvPr>
          <p:cNvSpPr txBox="1"/>
          <p:nvPr/>
        </p:nvSpPr>
        <p:spPr>
          <a:xfrm>
            <a:off x="5064982" y="1919804"/>
            <a:ext cx="6096000" cy="369332"/>
          </a:xfrm>
          <a:prstGeom prst="rect">
            <a:avLst/>
          </a:prstGeom>
          <a:noFill/>
        </p:spPr>
        <p:txBody>
          <a:bodyPr wrap="square">
            <a:spAutoFit/>
          </a:bodyPr>
          <a:lstStyle/>
          <a:p>
            <a:r>
              <a:rPr lang="en-US" altLang="zh-CN" dirty="0"/>
              <a:t>Design to</a:t>
            </a:r>
            <a:r>
              <a:rPr lang="zh-CN" altLang="en-US" dirty="0"/>
              <a:t> </a:t>
            </a:r>
            <a:r>
              <a:rPr lang="en-US" altLang="zh-CN" dirty="0"/>
              <a:t>match</a:t>
            </a:r>
            <a:r>
              <a:rPr lang="zh-CN" altLang="en-US" dirty="0"/>
              <a:t> </a:t>
            </a:r>
            <a:r>
              <a:rPr lang="en-US" altLang="zh-CN" dirty="0"/>
              <a:t>p</a:t>
            </a:r>
            <a:r>
              <a:rPr lang="zh-CN" altLang="en-US" dirty="0"/>
              <a:t>erception</a:t>
            </a:r>
            <a:r>
              <a:rPr lang="en-US" altLang="zh-CN" dirty="0"/>
              <a:t>s of human eyes</a:t>
            </a:r>
            <a:r>
              <a:rPr lang="zh-CN" altLang="en-US" dirty="0"/>
              <a:t> </a:t>
            </a:r>
          </a:p>
        </p:txBody>
      </p:sp>
      <p:sp>
        <p:nvSpPr>
          <p:cNvPr id="14" name="文本框 13">
            <a:extLst>
              <a:ext uri="{FF2B5EF4-FFF2-40B4-BE49-F238E27FC236}">
                <a16:creationId xmlns:a16="http://schemas.microsoft.com/office/drawing/2014/main" id="{EB488105-7B07-4100-87E5-A7071AF3F975}"/>
              </a:ext>
            </a:extLst>
          </p:cNvPr>
          <p:cNvSpPr txBox="1"/>
          <p:nvPr/>
        </p:nvSpPr>
        <p:spPr>
          <a:xfrm>
            <a:off x="381000" y="5700138"/>
            <a:ext cx="6096000" cy="369332"/>
          </a:xfrm>
          <a:prstGeom prst="rect">
            <a:avLst/>
          </a:prstGeom>
          <a:noFill/>
        </p:spPr>
        <p:txBody>
          <a:bodyPr wrap="square">
            <a:spAutoFit/>
          </a:bodyPr>
          <a:lstStyle/>
          <a:p>
            <a:pPr algn="ctr"/>
            <a:r>
              <a:rPr lang="en-US" altLang="zh-CN" dirty="0"/>
              <a:t>Sensitivity of Human Eyes [2]</a:t>
            </a:r>
            <a:endParaRPr lang="zh-CN" altLang="en-US" dirty="0"/>
          </a:p>
        </p:txBody>
      </p:sp>
      <p:sp>
        <p:nvSpPr>
          <p:cNvPr id="15" name="文本框 14">
            <a:extLst>
              <a:ext uri="{FF2B5EF4-FFF2-40B4-BE49-F238E27FC236}">
                <a16:creationId xmlns:a16="http://schemas.microsoft.com/office/drawing/2014/main" id="{AF94EF42-BDF2-493F-807B-803FA676576B}"/>
              </a:ext>
            </a:extLst>
          </p:cNvPr>
          <p:cNvSpPr txBox="1"/>
          <p:nvPr/>
        </p:nvSpPr>
        <p:spPr>
          <a:xfrm>
            <a:off x="6004559" y="5700138"/>
            <a:ext cx="6096000" cy="369332"/>
          </a:xfrm>
          <a:prstGeom prst="rect">
            <a:avLst/>
          </a:prstGeom>
          <a:noFill/>
        </p:spPr>
        <p:txBody>
          <a:bodyPr wrap="square">
            <a:spAutoFit/>
          </a:bodyPr>
          <a:lstStyle/>
          <a:p>
            <a:pPr algn="ctr"/>
            <a:r>
              <a:rPr lang="en-US" altLang="zh-CN" dirty="0"/>
              <a:t>Human Visual Brightness Response [3]</a:t>
            </a:r>
            <a:endParaRPr lang="zh-CN" altLang="en-US" dirty="0"/>
          </a:p>
        </p:txBody>
      </p:sp>
      <p:sp>
        <p:nvSpPr>
          <p:cNvPr id="5" name="灯片编号占位符 4">
            <a:extLst>
              <a:ext uri="{FF2B5EF4-FFF2-40B4-BE49-F238E27FC236}">
                <a16:creationId xmlns:a16="http://schemas.microsoft.com/office/drawing/2014/main" id="{3F466715-DD6E-47C5-A079-33C039AB6E14}"/>
              </a:ext>
            </a:extLst>
          </p:cNvPr>
          <p:cNvSpPr>
            <a:spLocks noGrp="1"/>
          </p:cNvSpPr>
          <p:nvPr>
            <p:ph type="sldNum" sz="quarter" idx="12"/>
          </p:nvPr>
        </p:nvSpPr>
        <p:spPr/>
        <p:txBody>
          <a:bodyPr/>
          <a:lstStyle/>
          <a:p>
            <a:fld id="{A07846D2-0F7B-44EB-BB6A-D4EE7066FC2C}" type="slidenum">
              <a:rPr lang="zh-CN" altLang="en-US" smtClean="0"/>
              <a:t>21</a:t>
            </a:fld>
            <a:endParaRPr lang="zh-CN" altLang="en-US"/>
          </a:p>
        </p:txBody>
      </p:sp>
    </p:spTree>
    <p:extLst>
      <p:ext uri="{BB962C8B-B14F-4D97-AF65-F5344CB8AC3E}">
        <p14:creationId xmlns:p14="http://schemas.microsoft.com/office/powerpoint/2010/main" val="1469258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A668-A39F-4847-BD19-E1653DC21D3C}"/>
              </a:ext>
            </a:extLst>
          </p:cNvPr>
          <p:cNvSpPr>
            <a:spLocks noGrp="1"/>
          </p:cNvSpPr>
          <p:nvPr>
            <p:ph type="title"/>
          </p:nvPr>
        </p:nvSpPr>
        <p:spPr/>
        <p:txBody>
          <a:bodyPr/>
          <a:lstStyle/>
          <a:p>
            <a:r>
              <a:rPr lang="en-US" altLang="zh-CN" dirty="0"/>
              <a:t>Software Design</a:t>
            </a:r>
            <a:endParaRPr lang="zh-CN" altLang="en-US" dirty="0"/>
          </a:p>
        </p:txBody>
      </p:sp>
      <p:sp>
        <p:nvSpPr>
          <p:cNvPr id="4" name="内容占位符 3">
            <a:extLst>
              <a:ext uri="{FF2B5EF4-FFF2-40B4-BE49-F238E27FC236}">
                <a16:creationId xmlns:a16="http://schemas.microsoft.com/office/drawing/2014/main" id="{D0C719A8-CF5B-4AC5-8818-A63ED8DAD471}"/>
              </a:ext>
            </a:extLst>
          </p:cNvPr>
          <p:cNvSpPr>
            <a:spLocks noGrp="1"/>
          </p:cNvSpPr>
          <p:nvPr>
            <p:ph sz="half" idx="1"/>
          </p:nvPr>
        </p:nvSpPr>
        <p:spPr>
          <a:xfrm>
            <a:off x="1196008" y="1406475"/>
            <a:ext cx="5181600" cy="4351338"/>
          </a:xfrm>
        </p:spPr>
        <p:txBody>
          <a:bodyPr/>
          <a:lstStyle/>
          <a:p>
            <a:r>
              <a:rPr lang="en-US" altLang="zh-CN" dirty="0"/>
              <a:t>CIE 1931 Color Space</a:t>
            </a:r>
            <a:endParaRPr lang="zh-CN" altLang="en-US" dirty="0"/>
          </a:p>
        </p:txBody>
      </p:sp>
      <p:pic>
        <p:nvPicPr>
          <p:cNvPr id="6" name="图片 5" descr="sRGB色彩空间- 维基百科，自由的百科全书">
            <a:extLst>
              <a:ext uri="{FF2B5EF4-FFF2-40B4-BE49-F238E27FC236}">
                <a16:creationId xmlns:a16="http://schemas.microsoft.com/office/drawing/2014/main" id="{BC17125E-5433-4791-AFB2-21E46057B3D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4210" y="2349341"/>
            <a:ext cx="2989580" cy="3303905"/>
          </a:xfrm>
          <a:prstGeom prst="rect">
            <a:avLst/>
          </a:prstGeom>
          <a:noFill/>
          <a:ln>
            <a:no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CB28B12-CF0A-4428-85CA-053B109A229F}"/>
                  </a:ext>
                </a:extLst>
              </p:cNvPr>
              <p:cNvSpPr txBox="1"/>
              <p:nvPr/>
            </p:nvSpPr>
            <p:spPr>
              <a:xfrm>
                <a:off x="5521960" y="2478185"/>
                <a:ext cx="6096000" cy="1387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𝛾</m:t>
                          </m:r>
                        </m:e>
                        <m:sup>
                          <m:r>
                            <a:rPr lang="zh-CN" altLang="en-US" i="0">
                              <a:latin typeface="Cambria Math" panose="02040503050406030204" pitchFamily="18" charset="0"/>
                            </a:rPr>
                            <m:t>−1</m:t>
                          </m:r>
                        </m:sup>
                      </m:sSup>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𝑢</m:t>
                          </m:r>
                        </m:e>
                      </m:d>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25</m:t>
                                  </m:r>
                                  <m:r>
                                    <a:rPr lang="zh-CN" altLang="en-US" i="1">
                                      <a:latin typeface="Cambria Math" panose="02040503050406030204" pitchFamily="18" charset="0"/>
                                    </a:rPr>
                                    <m:t>𝑢</m:t>
                                  </m:r>
                                </m:num>
                                <m:den>
                                  <m:r>
                                    <a:rPr lang="zh-CN" altLang="en-US" i="0">
                                      <a:latin typeface="Cambria Math" panose="02040503050406030204" pitchFamily="18" charset="0"/>
                                    </a:rPr>
                                    <m:t>323</m:t>
                                  </m:r>
                                </m:den>
                              </m:f>
                              <m:r>
                                <a:rPr lang="zh-CN" altLang="en-US" i="0">
                                  <a:latin typeface="Cambria Math" panose="02040503050406030204" pitchFamily="18" charset="0"/>
                                </a:rPr>
                                <m:t>,</m:t>
                              </m:r>
                              <m:r>
                                <a:rPr lang="zh-CN" altLang="en-US" i="1">
                                  <a:latin typeface="Cambria Math" panose="02040503050406030204" pitchFamily="18" charset="0"/>
                                </a:rPr>
                                <m:t>𝑢</m:t>
                              </m:r>
                              <m:r>
                                <a:rPr lang="zh-CN" altLang="en-US" i="0">
                                  <a:latin typeface="Cambria Math" panose="02040503050406030204" pitchFamily="18" charset="0"/>
                                </a:rPr>
                                <m:t>≤0.04045 </m:t>
                              </m:r>
                            </m:e>
                            <m:e>
                              <m:r>
                                <a:rPr lang="zh-CN" altLang="en-US" i="0">
                                  <a:latin typeface="Cambria Math" panose="02040503050406030204" pitchFamily="18" charset="0"/>
                                </a:rPr>
                                <m:t>&amp;</m:t>
                              </m:r>
                              <m:sSup>
                                <m:sSupPr>
                                  <m:ctrlPr>
                                    <a:rPr lang="zh-CN" altLang="en-US" i="1">
                                      <a:solidFill>
                                        <a:srgbClr val="836967"/>
                                      </a:solidFill>
                                      <a:latin typeface="Cambria Math" panose="02040503050406030204" pitchFamily="18" charset="0"/>
                                    </a:rPr>
                                  </m:ctrlPr>
                                </m:sSupPr>
                                <m:e>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200</m:t>
                                      </m:r>
                                      <m:r>
                                        <a:rPr lang="zh-CN" altLang="en-US" i="1">
                                          <a:latin typeface="Cambria Math" panose="02040503050406030204" pitchFamily="18" charset="0"/>
                                        </a:rPr>
                                        <m:t>𝑢</m:t>
                                      </m:r>
                                      <m:r>
                                        <a:rPr lang="zh-CN" altLang="en-US" i="0">
                                          <a:latin typeface="Cambria Math" panose="02040503050406030204" pitchFamily="18" charset="0"/>
                                        </a:rPr>
                                        <m:t>+11</m:t>
                                      </m:r>
                                    </m:num>
                                    <m:den>
                                      <m:r>
                                        <a:rPr lang="zh-CN" altLang="en-US" i="0">
                                          <a:latin typeface="Cambria Math" panose="02040503050406030204" pitchFamily="18" charset="0"/>
                                        </a:rPr>
                                        <m:t>211</m:t>
                                      </m:r>
                                    </m:den>
                                  </m:f>
                                </m:e>
                                <m:sup>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12</m:t>
                                      </m:r>
                                    </m:num>
                                    <m:den>
                                      <m:r>
                                        <a:rPr lang="zh-CN" altLang="en-US" i="0">
                                          <a:latin typeface="Cambria Math" panose="02040503050406030204" pitchFamily="18" charset="0"/>
                                        </a:rPr>
                                        <m:t>5</m:t>
                                      </m:r>
                                    </m:den>
                                  </m:f>
                                </m:sup>
                              </m:sSup>
                              <m:r>
                                <a:rPr lang="zh-CN" altLang="en-US" i="0">
                                  <a:latin typeface="Cambria Math" panose="02040503050406030204" pitchFamily="18" charset="0"/>
                                </a:rPr>
                                <m:t>，</m:t>
                              </m:r>
                              <m:r>
                                <a:rPr lang="zh-CN" altLang="en-US" i="1">
                                  <a:latin typeface="Cambria Math" panose="02040503050406030204" pitchFamily="18" charset="0"/>
                                </a:rPr>
                                <m:t>𝑜𝑡h𝑒𝑟𝑤𝑖𝑠𝑒</m:t>
                              </m:r>
                            </m:e>
                          </m:eqArr>
                        </m:e>
                      </m:d>
                    </m:oMath>
                  </m:oMathPara>
                </a14:m>
                <a:endParaRPr lang="zh-CN" altLang="en-US" dirty="0"/>
              </a:p>
            </p:txBody>
          </p:sp>
        </mc:Choice>
        <mc:Fallback xmlns="">
          <p:sp>
            <p:nvSpPr>
              <p:cNvPr id="7" name="文本框 6">
                <a:extLst>
                  <a:ext uri="{FF2B5EF4-FFF2-40B4-BE49-F238E27FC236}">
                    <a16:creationId xmlns:a16="http://schemas.microsoft.com/office/drawing/2014/main" id="{2CB28B12-CF0A-4428-85CA-053B109A229F}"/>
                  </a:ext>
                </a:extLst>
              </p:cNvPr>
              <p:cNvSpPr txBox="1">
                <a:spLocks noRot="1" noChangeAspect="1" noMove="1" noResize="1" noEditPoints="1" noAdjustHandles="1" noChangeArrowheads="1" noChangeShapeType="1" noTextEdit="1"/>
              </p:cNvSpPr>
              <p:nvPr/>
            </p:nvSpPr>
            <p:spPr>
              <a:xfrm>
                <a:off x="5521960" y="2478185"/>
                <a:ext cx="6096000" cy="13872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A019E5B-E364-4320-BD7E-FCEC825D84F5}"/>
                  </a:ext>
                </a:extLst>
              </p:cNvPr>
              <p:cNvSpPr txBox="1"/>
              <p:nvPr/>
            </p:nvSpPr>
            <p:spPr>
              <a:xfrm>
                <a:off x="6019800" y="4031633"/>
                <a:ext cx="6096000" cy="9727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1">
                                    <a:latin typeface="Cambria Math" panose="02040503050406030204" pitchFamily="18" charset="0"/>
                                  </a:rPr>
                                  <m:t>𝑋</m:t>
                                </m:r>
                              </m:e>
                            </m:mr>
                            <m:mr>
                              <m:e>
                                <m:r>
                                  <a:rPr lang="zh-CN" altLang="en-US" i="1">
                                    <a:latin typeface="Cambria Math" panose="02040503050406030204" pitchFamily="18" charset="0"/>
                                  </a:rPr>
                                  <m:t>𝑌</m:t>
                                </m:r>
                              </m:e>
                            </m:mr>
                            <m:mr>
                              <m:e>
                                <m:r>
                                  <a:rPr lang="zh-CN" altLang="en-US" i="1">
                                    <a:latin typeface="Cambria Math" panose="02040503050406030204" pitchFamily="18" charset="0"/>
                                  </a:rPr>
                                  <m:t>𝑍</m:t>
                                </m:r>
                              </m:e>
                            </m:mr>
                          </m:m>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m>
                            <m:mPr>
                              <m:plcHide m:val="on"/>
                              <m:mcs>
                                <m:mc>
                                  <m:mcPr>
                                    <m:count m:val="3"/>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0.4124</m:t>
                                </m:r>
                              </m:e>
                              <m:e>
                                <m:r>
                                  <a:rPr lang="zh-CN" altLang="en-US" i="0">
                                    <a:latin typeface="Cambria Math" panose="02040503050406030204" pitchFamily="18" charset="0"/>
                                  </a:rPr>
                                  <m:t>0.3576</m:t>
                                </m:r>
                              </m:e>
                              <m:e>
                                <m:r>
                                  <a:rPr lang="zh-CN" altLang="en-US" i="0">
                                    <a:latin typeface="Cambria Math" panose="02040503050406030204" pitchFamily="18" charset="0"/>
                                  </a:rPr>
                                  <m:t>0.1805</m:t>
                                </m:r>
                              </m:e>
                            </m:mr>
                            <m:mr>
                              <m:e>
                                <m:r>
                                  <a:rPr lang="zh-CN" altLang="en-US" i="0">
                                    <a:latin typeface="Cambria Math" panose="02040503050406030204" pitchFamily="18" charset="0"/>
                                  </a:rPr>
                                  <m:t>0.2126</m:t>
                                </m:r>
                              </m:e>
                              <m:e>
                                <m:r>
                                  <a:rPr lang="zh-CN" altLang="en-US" i="0">
                                    <a:latin typeface="Cambria Math" panose="02040503050406030204" pitchFamily="18" charset="0"/>
                                  </a:rPr>
                                  <m:t>0.7152</m:t>
                                </m:r>
                              </m:e>
                              <m:e>
                                <m:r>
                                  <a:rPr lang="zh-CN" altLang="en-US" i="0">
                                    <a:latin typeface="Cambria Math" panose="02040503050406030204" pitchFamily="18" charset="0"/>
                                  </a:rPr>
                                  <m:t>0.0722</m:t>
                                </m:r>
                              </m:e>
                            </m:mr>
                            <m:mr>
                              <m:e>
                                <m:r>
                                  <a:rPr lang="zh-CN" altLang="en-US" i="0">
                                    <a:latin typeface="Cambria Math" panose="02040503050406030204" pitchFamily="18" charset="0"/>
                                  </a:rPr>
                                  <m:t>0.0193</m:t>
                                </m:r>
                              </m:e>
                              <m:e>
                                <m:r>
                                  <a:rPr lang="zh-CN" altLang="en-US" i="0">
                                    <a:latin typeface="Cambria Math" panose="02040503050406030204" pitchFamily="18" charset="0"/>
                                  </a:rPr>
                                  <m:t>0.1192</m:t>
                                </m:r>
                              </m:e>
                              <m:e>
                                <m:r>
                                  <a:rPr lang="zh-CN" altLang="en-US" i="0">
                                    <a:latin typeface="Cambria Math" panose="02040503050406030204" pitchFamily="18" charset="0"/>
                                  </a:rPr>
                                  <m:t>0.9505</m:t>
                                </m:r>
                              </m:e>
                            </m:mr>
                          </m:m>
                        </m:e>
                      </m:d>
                      <m:d>
                        <m:dPr>
                          <m:begChr m:val="["/>
                          <m:endChr m:val="]"/>
                          <m:ctrlPr>
                            <a:rPr lang="zh-CN" altLang="en-US" i="1">
                              <a:solidFill>
                                <a:srgbClr val="836967"/>
                              </a:solidFill>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𝑅</m:t>
                                    </m:r>
                                  </m:e>
                                  <m:sub>
                                    <m:r>
                                      <a:rPr lang="zh-CN" altLang="en-US" i="1">
                                        <a:solidFill>
                                          <a:srgbClr val="FF0000"/>
                                        </a:solidFill>
                                        <a:latin typeface="Cambria Math" panose="02040503050406030204" pitchFamily="18" charset="0"/>
                                      </a:rPr>
                                      <m:t>𝑙𝑖𝑛𝑒𝑎𝑟</m:t>
                                    </m:r>
                                  </m:sub>
                                </m:sSub>
                              </m:e>
                            </m:mr>
                            <m:mr>
                              <m:e>
                                <m:sSub>
                                  <m:sSubPr>
                                    <m:ctrlPr>
                                      <a:rPr lang="zh-CN" altLang="en-US" i="1" smtClean="0">
                                        <a:solidFill>
                                          <a:srgbClr val="00B050"/>
                                        </a:solidFill>
                                        <a:latin typeface="Cambria Math" panose="02040503050406030204" pitchFamily="18" charset="0"/>
                                      </a:rPr>
                                    </m:ctrlPr>
                                  </m:sSubPr>
                                  <m:e>
                                    <m:r>
                                      <a:rPr lang="zh-CN" altLang="en-US" i="1">
                                        <a:solidFill>
                                          <a:srgbClr val="00B050"/>
                                        </a:solidFill>
                                        <a:latin typeface="Cambria Math" panose="02040503050406030204" pitchFamily="18" charset="0"/>
                                      </a:rPr>
                                      <m:t>𝐺</m:t>
                                    </m:r>
                                  </m:e>
                                  <m:sub>
                                    <m:r>
                                      <a:rPr lang="zh-CN" altLang="en-US" i="1">
                                        <a:solidFill>
                                          <a:srgbClr val="00B050"/>
                                        </a:solidFill>
                                        <a:latin typeface="Cambria Math" panose="02040503050406030204" pitchFamily="18" charset="0"/>
                                      </a:rPr>
                                      <m:t>𝑙𝑖𝑛𝑒𝑎𝑟</m:t>
                                    </m:r>
                                  </m:sub>
                                </m:sSub>
                              </m:e>
                            </m:mr>
                            <m:mr>
                              <m:e>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𝐵</m:t>
                                    </m:r>
                                  </m:e>
                                  <m:sub>
                                    <m:r>
                                      <a:rPr lang="zh-CN" altLang="en-US" i="1">
                                        <a:solidFill>
                                          <a:srgbClr val="00B0F0"/>
                                        </a:solidFill>
                                        <a:latin typeface="Cambria Math" panose="02040503050406030204" pitchFamily="18" charset="0"/>
                                      </a:rPr>
                                      <m:t>𝑙𝑖𝑛𝑒𝑎𝑟</m:t>
                                    </m:r>
                                  </m:sub>
                                </m:sSub>
                              </m:e>
                            </m:mr>
                          </m:m>
                        </m:e>
                      </m:d>
                    </m:oMath>
                  </m:oMathPara>
                </a14:m>
                <a:endParaRPr lang="zh-CN" altLang="en-US" dirty="0"/>
              </a:p>
            </p:txBody>
          </p:sp>
        </mc:Choice>
        <mc:Fallback xmlns="">
          <p:sp>
            <p:nvSpPr>
              <p:cNvPr id="9" name="文本框 8">
                <a:extLst>
                  <a:ext uri="{FF2B5EF4-FFF2-40B4-BE49-F238E27FC236}">
                    <a16:creationId xmlns:a16="http://schemas.microsoft.com/office/drawing/2014/main" id="{1A019E5B-E364-4320-BD7E-FCEC825D84F5}"/>
                  </a:ext>
                </a:extLst>
              </p:cNvPr>
              <p:cNvSpPr txBox="1">
                <a:spLocks noRot="1" noChangeAspect="1" noMove="1" noResize="1" noEditPoints="1" noAdjustHandles="1" noChangeArrowheads="1" noChangeShapeType="1" noTextEdit="1"/>
              </p:cNvSpPr>
              <p:nvPr/>
            </p:nvSpPr>
            <p:spPr>
              <a:xfrm>
                <a:off x="6019800" y="4031633"/>
                <a:ext cx="6096000" cy="972702"/>
              </a:xfrm>
              <a:prstGeom prst="rect">
                <a:avLst/>
              </a:prstGeom>
              <a:blipFill>
                <a:blip r:embed="rId5"/>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8AD5AAF7-B2B4-4B46-9B30-7FA94490013C}"/>
              </a:ext>
            </a:extLst>
          </p:cNvPr>
          <p:cNvSpPr txBox="1"/>
          <p:nvPr/>
        </p:nvSpPr>
        <p:spPr>
          <a:xfrm>
            <a:off x="381000" y="5694179"/>
            <a:ext cx="6096000" cy="369332"/>
          </a:xfrm>
          <a:prstGeom prst="rect">
            <a:avLst/>
          </a:prstGeom>
          <a:noFill/>
        </p:spPr>
        <p:txBody>
          <a:bodyPr wrap="square">
            <a:spAutoFit/>
          </a:bodyPr>
          <a:lstStyle/>
          <a:p>
            <a:pPr algn="ctr"/>
            <a:r>
              <a:rPr lang="en-US" altLang="zh-CN" dirty="0"/>
              <a:t>Chromatic Graph of CIE 1931 [5]</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9F3A106-627D-4DC9-BB88-D6B1FC52C8E5}"/>
                  </a:ext>
                </a:extLst>
              </p:cNvPr>
              <p:cNvSpPr txBox="1"/>
              <p:nvPr/>
            </p:nvSpPr>
            <p:spPr>
              <a:xfrm>
                <a:off x="5877560" y="508219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𝑅𝑒𝑙𝑎𝑡𝑖𝑣𝑒</m:t>
                      </m:r>
                      <m:r>
                        <a:rPr lang="en-US" altLang="zh-CN" b="0" i="1" smtClean="0">
                          <a:latin typeface="Cambria Math" panose="02040503050406030204" pitchFamily="18" charset="0"/>
                        </a:rPr>
                        <m:t> </m:t>
                      </m:r>
                      <m:r>
                        <a:rPr lang="en-US" altLang="zh-CN" b="0" i="1" smtClean="0">
                          <a:latin typeface="Cambria Math" panose="02040503050406030204" pitchFamily="18" charset="0"/>
                        </a:rPr>
                        <m:t>𝐿𝑢𝑚𝑖𝑛𝑎𝑛𝑐𝑒</m:t>
                      </m:r>
                      <m:r>
                        <a:rPr lang="en-US" altLang="zh-CN" b="0" i="1" smtClean="0">
                          <a:latin typeface="Cambria Math" panose="02040503050406030204" pitchFamily="18" charset="0"/>
                        </a:rPr>
                        <m:t> </m:t>
                      </m:r>
                    </m:oMath>
                  </m:oMathPara>
                </a14:m>
                <a:endParaRPr lang="zh-CN" altLang="en-US" dirty="0"/>
              </a:p>
            </p:txBody>
          </p:sp>
        </mc:Choice>
        <mc:Fallback xmlns="">
          <p:sp>
            <p:nvSpPr>
              <p:cNvPr id="12" name="文本框 11">
                <a:extLst>
                  <a:ext uri="{FF2B5EF4-FFF2-40B4-BE49-F238E27FC236}">
                    <a16:creationId xmlns:a16="http://schemas.microsoft.com/office/drawing/2014/main" id="{79F3A106-627D-4DC9-BB88-D6B1FC52C8E5}"/>
                  </a:ext>
                </a:extLst>
              </p:cNvPr>
              <p:cNvSpPr txBox="1">
                <a:spLocks noRot="1" noChangeAspect="1" noMove="1" noResize="1" noEditPoints="1" noAdjustHandles="1" noChangeArrowheads="1" noChangeShapeType="1" noTextEdit="1"/>
              </p:cNvSpPr>
              <p:nvPr/>
            </p:nvSpPr>
            <p:spPr>
              <a:xfrm>
                <a:off x="5877560" y="5082193"/>
                <a:ext cx="6096000" cy="369332"/>
              </a:xfrm>
              <a:prstGeom prst="rect">
                <a:avLst/>
              </a:prstGeom>
              <a:blipFill>
                <a:blip r:embed="rId6"/>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74055B8-C66A-4991-AF16-41AD1BF13133}"/>
              </a:ext>
            </a:extLst>
          </p:cNvPr>
          <p:cNvSpPr>
            <a:spLocks noGrp="1"/>
          </p:cNvSpPr>
          <p:nvPr>
            <p:ph type="sldNum" sz="quarter" idx="12"/>
          </p:nvPr>
        </p:nvSpPr>
        <p:spPr/>
        <p:txBody>
          <a:bodyPr/>
          <a:lstStyle/>
          <a:p>
            <a:fld id="{A07846D2-0F7B-44EB-BB6A-D4EE7066FC2C}" type="slidenum">
              <a:rPr lang="zh-CN" altLang="en-US" smtClean="0"/>
              <a:t>22</a:t>
            </a:fld>
            <a:endParaRPr lang="zh-CN" altLang="en-US"/>
          </a:p>
        </p:txBody>
      </p:sp>
    </p:spTree>
    <p:extLst>
      <p:ext uri="{BB962C8B-B14F-4D97-AF65-F5344CB8AC3E}">
        <p14:creationId xmlns:p14="http://schemas.microsoft.com/office/powerpoint/2010/main" val="39386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A668-A39F-4847-BD19-E1653DC21D3C}"/>
              </a:ext>
            </a:extLst>
          </p:cNvPr>
          <p:cNvSpPr>
            <a:spLocks noGrp="1"/>
          </p:cNvSpPr>
          <p:nvPr>
            <p:ph type="title"/>
          </p:nvPr>
        </p:nvSpPr>
        <p:spPr/>
        <p:txBody>
          <a:bodyPr/>
          <a:lstStyle/>
          <a:p>
            <a:r>
              <a:rPr lang="en-US" altLang="zh-CN" dirty="0"/>
              <a:t>Software Design</a:t>
            </a:r>
            <a:endParaRPr lang="zh-CN" altLang="en-US" dirty="0"/>
          </a:p>
        </p:txBody>
      </p:sp>
      <p:sp>
        <p:nvSpPr>
          <p:cNvPr id="4" name="内容占位符 3">
            <a:extLst>
              <a:ext uri="{FF2B5EF4-FFF2-40B4-BE49-F238E27FC236}">
                <a16:creationId xmlns:a16="http://schemas.microsoft.com/office/drawing/2014/main" id="{D0C719A8-CF5B-4AC5-8818-A63ED8DAD471}"/>
              </a:ext>
            </a:extLst>
          </p:cNvPr>
          <p:cNvSpPr>
            <a:spLocks noGrp="1"/>
          </p:cNvSpPr>
          <p:nvPr>
            <p:ph sz="half" idx="1"/>
          </p:nvPr>
        </p:nvSpPr>
        <p:spPr>
          <a:xfrm>
            <a:off x="1196008" y="1406475"/>
            <a:ext cx="7716344" cy="450422"/>
          </a:xfrm>
        </p:spPr>
        <p:txBody>
          <a:bodyPr>
            <a:normAutofit lnSpcReduction="10000"/>
          </a:bodyPr>
          <a:lstStyle/>
          <a:p>
            <a:r>
              <a:rPr lang="en-US" altLang="zh-CN" dirty="0"/>
              <a:t>Python3 and Opensource Libraries</a:t>
            </a:r>
            <a:endParaRPr lang="zh-CN" altLang="en-US" dirty="0"/>
          </a:p>
        </p:txBody>
      </p:sp>
      <p:grpSp>
        <p:nvGrpSpPr>
          <p:cNvPr id="3" name="组合 2">
            <a:extLst>
              <a:ext uri="{FF2B5EF4-FFF2-40B4-BE49-F238E27FC236}">
                <a16:creationId xmlns:a16="http://schemas.microsoft.com/office/drawing/2014/main" id="{FD063561-1DEB-4169-8959-64046CC2614F}"/>
              </a:ext>
            </a:extLst>
          </p:cNvPr>
          <p:cNvGrpSpPr/>
          <p:nvPr/>
        </p:nvGrpSpPr>
        <p:grpSpPr>
          <a:xfrm>
            <a:off x="2536990" y="2593447"/>
            <a:ext cx="7118019" cy="1856633"/>
            <a:chOff x="3469961" y="2898247"/>
            <a:chExt cx="4362061" cy="1137781"/>
          </a:xfrm>
        </p:grpSpPr>
        <p:pic>
          <p:nvPicPr>
            <p:cNvPr id="10" name="图片 9">
              <a:extLst>
                <a:ext uri="{FF2B5EF4-FFF2-40B4-BE49-F238E27FC236}">
                  <a16:creationId xmlns:a16="http://schemas.microsoft.com/office/drawing/2014/main" id="{372BFAD8-5311-4066-8D1E-6342F665F3F9}"/>
                </a:ext>
              </a:extLst>
            </p:cNvPr>
            <p:cNvPicPr>
              <a:picLocks noChangeAspect="1"/>
            </p:cNvPicPr>
            <p:nvPr/>
          </p:nvPicPr>
          <p:blipFill>
            <a:blip r:embed="rId3"/>
            <a:stretch>
              <a:fillRect/>
            </a:stretch>
          </p:blipFill>
          <p:spPr>
            <a:xfrm>
              <a:off x="4558844" y="3005369"/>
              <a:ext cx="802920" cy="989738"/>
            </a:xfrm>
            <a:prstGeom prst="rect">
              <a:avLst/>
            </a:prstGeom>
          </p:spPr>
        </p:pic>
        <p:pic>
          <p:nvPicPr>
            <p:cNvPr id="13" name="图片 12">
              <a:extLst>
                <a:ext uri="{FF2B5EF4-FFF2-40B4-BE49-F238E27FC236}">
                  <a16:creationId xmlns:a16="http://schemas.microsoft.com/office/drawing/2014/main" id="{8971C5A7-3F98-4ACE-B20E-1213C97E03A8}"/>
                </a:ext>
              </a:extLst>
            </p:cNvPr>
            <p:cNvPicPr>
              <a:picLocks noChangeAspect="1"/>
            </p:cNvPicPr>
            <p:nvPr/>
          </p:nvPicPr>
          <p:blipFill>
            <a:blip r:embed="rId4"/>
            <a:stretch>
              <a:fillRect/>
            </a:stretch>
          </p:blipFill>
          <p:spPr>
            <a:xfrm>
              <a:off x="3469961" y="3005369"/>
              <a:ext cx="923538" cy="923538"/>
            </a:xfrm>
            <a:prstGeom prst="rect">
              <a:avLst/>
            </a:prstGeom>
          </p:spPr>
        </p:pic>
        <p:pic>
          <p:nvPicPr>
            <p:cNvPr id="14" name="图片 13">
              <a:extLst>
                <a:ext uri="{FF2B5EF4-FFF2-40B4-BE49-F238E27FC236}">
                  <a16:creationId xmlns:a16="http://schemas.microsoft.com/office/drawing/2014/main" id="{903BB251-1B26-4B1F-9126-7F3F26F7C210}"/>
                </a:ext>
              </a:extLst>
            </p:cNvPr>
            <p:cNvPicPr>
              <a:picLocks noChangeAspect="1"/>
            </p:cNvPicPr>
            <p:nvPr/>
          </p:nvPicPr>
          <p:blipFill>
            <a:blip r:embed="rId5"/>
            <a:stretch>
              <a:fillRect/>
            </a:stretch>
          </p:blipFill>
          <p:spPr>
            <a:xfrm>
              <a:off x="5527109" y="2898247"/>
              <a:ext cx="1137781" cy="1137781"/>
            </a:xfrm>
            <a:prstGeom prst="rect">
              <a:avLst/>
            </a:prstGeom>
          </p:spPr>
        </p:pic>
        <p:pic>
          <p:nvPicPr>
            <p:cNvPr id="15" name="图片 14">
              <a:extLst>
                <a:ext uri="{FF2B5EF4-FFF2-40B4-BE49-F238E27FC236}">
                  <a16:creationId xmlns:a16="http://schemas.microsoft.com/office/drawing/2014/main" id="{4FC99CFE-3E93-41D6-ACBB-5F77DF47224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6830235" y="2966243"/>
              <a:ext cx="1001787" cy="1001787"/>
            </a:xfrm>
            <a:prstGeom prst="rect">
              <a:avLst/>
            </a:prstGeom>
          </p:spPr>
        </p:pic>
      </p:grpSp>
      <p:sp>
        <p:nvSpPr>
          <p:cNvPr id="6" name="灯片编号占位符 5">
            <a:extLst>
              <a:ext uri="{FF2B5EF4-FFF2-40B4-BE49-F238E27FC236}">
                <a16:creationId xmlns:a16="http://schemas.microsoft.com/office/drawing/2014/main" id="{46A3C5FC-2EEC-4B29-8F6D-27CF1EBF32AB}"/>
              </a:ext>
            </a:extLst>
          </p:cNvPr>
          <p:cNvSpPr>
            <a:spLocks noGrp="1"/>
          </p:cNvSpPr>
          <p:nvPr>
            <p:ph type="sldNum" sz="quarter" idx="12"/>
          </p:nvPr>
        </p:nvSpPr>
        <p:spPr/>
        <p:txBody>
          <a:bodyPr/>
          <a:lstStyle/>
          <a:p>
            <a:fld id="{A07846D2-0F7B-44EB-BB6A-D4EE7066FC2C}" type="slidenum">
              <a:rPr lang="zh-CN" altLang="en-US" smtClean="0"/>
              <a:t>23</a:t>
            </a:fld>
            <a:endParaRPr lang="zh-CN" altLang="en-US"/>
          </a:p>
        </p:txBody>
      </p:sp>
    </p:spTree>
    <p:extLst>
      <p:ext uri="{BB962C8B-B14F-4D97-AF65-F5344CB8AC3E}">
        <p14:creationId xmlns:p14="http://schemas.microsoft.com/office/powerpoint/2010/main" val="2376995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A668-A39F-4847-BD19-E1653DC21D3C}"/>
              </a:ext>
            </a:extLst>
          </p:cNvPr>
          <p:cNvSpPr>
            <a:spLocks noGrp="1"/>
          </p:cNvSpPr>
          <p:nvPr>
            <p:ph type="title"/>
          </p:nvPr>
        </p:nvSpPr>
        <p:spPr/>
        <p:txBody>
          <a:bodyPr/>
          <a:lstStyle/>
          <a:p>
            <a:r>
              <a:rPr lang="en-US" altLang="zh-CN" dirty="0"/>
              <a:t>Hardware Building</a:t>
            </a:r>
            <a:endParaRPr lang="zh-CN" altLang="en-US" dirty="0"/>
          </a:p>
        </p:txBody>
      </p:sp>
      <p:sp>
        <p:nvSpPr>
          <p:cNvPr id="4" name="内容占位符 3">
            <a:extLst>
              <a:ext uri="{FF2B5EF4-FFF2-40B4-BE49-F238E27FC236}">
                <a16:creationId xmlns:a16="http://schemas.microsoft.com/office/drawing/2014/main" id="{D0C719A8-CF5B-4AC5-8818-A63ED8DAD471}"/>
              </a:ext>
            </a:extLst>
          </p:cNvPr>
          <p:cNvSpPr>
            <a:spLocks noGrp="1"/>
          </p:cNvSpPr>
          <p:nvPr>
            <p:ph sz="half" idx="1"/>
          </p:nvPr>
        </p:nvSpPr>
        <p:spPr>
          <a:xfrm>
            <a:off x="1315720" y="1348729"/>
            <a:ext cx="5181600" cy="4351338"/>
          </a:xfrm>
        </p:spPr>
        <p:txBody>
          <a:bodyPr/>
          <a:lstStyle/>
          <a:p>
            <a:r>
              <a:rPr lang="en-US" altLang="zh-CN" dirty="0"/>
              <a:t>3D Modeling</a:t>
            </a:r>
            <a:endParaRPr lang="zh-CN" altLang="en-US" dirty="0"/>
          </a:p>
        </p:txBody>
      </p:sp>
      <p:grpSp>
        <p:nvGrpSpPr>
          <p:cNvPr id="6" name="组合 5">
            <a:extLst>
              <a:ext uri="{FF2B5EF4-FFF2-40B4-BE49-F238E27FC236}">
                <a16:creationId xmlns:a16="http://schemas.microsoft.com/office/drawing/2014/main" id="{E9D19569-7D34-4599-89CB-01E94B968CAD}"/>
              </a:ext>
            </a:extLst>
          </p:cNvPr>
          <p:cNvGrpSpPr/>
          <p:nvPr/>
        </p:nvGrpSpPr>
        <p:grpSpPr>
          <a:xfrm>
            <a:off x="2369502" y="2101849"/>
            <a:ext cx="7452995" cy="3761913"/>
            <a:chOff x="0" y="0"/>
            <a:chExt cx="10467976" cy="5286375"/>
          </a:xfrm>
        </p:grpSpPr>
        <p:pic>
          <p:nvPicPr>
            <p:cNvPr id="7" name="图片 6" descr="图示, 工程绘图&#10;&#10;描述已自动生成">
              <a:extLst>
                <a:ext uri="{FF2B5EF4-FFF2-40B4-BE49-F238E27FC236}">
                  <a16:creationId xmlns:a16="http://schemas.microsoft.com/office/drawing/2014/main" id="{36884574-9C7C-446D-A2BB-AD18B63A77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578" t="15049" r="1563" b="4126"/>
            <a:stretch/>
          </p:blipFill>
          <p:spPr>
            <a:xfrm>
              <a:off x="0" y="0"/>
              <a:ext cx="10467976" cy="5286375"/>
            </a:xfrm>
            <a:prstGeom prst="rect">
              <a:avLst/>
            </a:prstGeom>
          </p:spPr>
        </p:pic>
        <p:pic>
          <p:nvPicPr>
            <p:cNvPr id="8" name="图片 7" descr="图形用户界面&#10;&#10;中度可信度描述已自动生成">
              <a:extLst>
                <a:ext uri="{FF2B5EF4-FFF2-40B4-BE49-F238E27FC236}">
                  <a16:creationId xmlns:a16="http://schemas.microsoft.com/office/drawing/2014/main" id="{C41DEC5B-1CA4-4CFA-8720-D2637C832F3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862" t="17387" r="18375" b="8525"/>
            <a:stretch/>
          </p:blipFill>
          <p:spPr>
            <a:xfrm>
              <a:off x="5343525" y="2576795"/>
              <a:ext cx="4619625" cy="2709580"/>
            </a:xfrm>
            <a:prstGeom prst="rect">
              <a:avLst/>
            </a:prstGeom>
          </p:spPr>
        </p:pic>
      </p:grpSp>
      <p:sp>
        <p:nvSpPr>
          <p:cNvPr id="5" name="灯片编号占位符 4">
            <a:extLst>
              <a:ext uri="{FF2B5EF4-FFF2-40B4-BE49-F238E27FC236}">
                <a16:creationId xmlns:a16="http://schemas.microsoft.com/office/drawing/2014/main" id="{736850A8-3C05-41A8-8FE6-A38112091898}"/>
              </a:ext>
            </a:extLst>
          </p:cNvPr>
          <p:cNvSpPr>
            <a:spLocks noGrp="1"/>
          </p:cNvSpPr>
          <p:nvPr>
            <p:ph type="sldNum" sz="quarter" idx="12"/>
          </p:nvPr>
        </p:nvSpPr>
        <p:spPr/>
        <p:txBody>
          <a:bodyPr/>
          <a:lstStyle/>
          <a:p>
            <a:fld id="{A07846D2-0F7B-44EB-BB6A-D4EE7066FC2C}" type="slidenum">
              <a:rPr lang="zh-CN" altLang="en-US" smtClean="0"/>
              <a:t>24</a:t>
            </a:fld>
            <a:endParaRPr lang="zh-CN" altLang="en-US"/>
          </a:p>
        </p:txBody>
      </p:sp>
    </p:spTree>
    <p:extLst>
      <p:ext uri="{BB962C8B-B14F-4D97-AF65-F5344CB8AC3E}">
        <p14:creationId xmlns:p14="http://schemas.microsoft.com/office/powerpoint/2010/main" val="1064048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A668-A39F-4847-BD19-E1653DC21D3C}"/>
              </a:ext>
            </a:extLst>
          </p:cNvPr>
          <p:cNvSpPr>
            <a:spLocks noGrp="1"/>
          </p:cNvSpPr>
          <p:nvPr>
            <p:ph type="title"/>
          </p:nvPr>
        </p:nvSpPr>
        <p:spPr/>
        <p:txBody>
          <a:bodyPr/>
          <a:lstStyle/>
          <a:p>
            <a:r>
              <a:rPr lang="en-US" altLang="zh-CN" dirty="0"/>
              <a:t>Hardware Building</a:t>
            </a:r>
            <a:endParaRPr lang="zh-CN" altLang="en-US" dirty="0"/>
          </a:p>
        </p:txBody>
      </p:sp>
      <p:sp>
        <p:nvSpPr>
          <p:cNvPr id="4" name="内容占位符 3">
            <a:extLst>
              <a:ext uri="{FF2B5EF4-FFF2-40B4-BE49-F238E27FC236}">
                <a16:creationId xmlns:a16="http://schemas.microsoft.com/office/drawing/2014/main" id="{D0C719A8-CF5B-4AC5-8818-A63ED8DAD471}"/>
              </a:ext>
            </a:extLst>
          </p:cNvPr>
          <p:cNvSpPr>
            <a:spLocks noGrp="1"/>
          </p:cNvSpPr>
          <p:nvPr>
            <p:ph sz="half" idx="1"/>
          </p:nvPr>
        </p:nvSpPr>
        <p:spPr>
          <a:xfrm>
            <a:off x="1336040" y="1358265"/>
            <a:ext cx="5181600" cy="4351338"/>
          </a:xfrm>
        </p:spPr>
        <p:txBody>
          <a:bodyPr/>
          <a:lstStyle/>
          <a:p>
            <a:r>
              <a:rPr lang="en-US" altLang="zh-CN" dirty="0"/>
              <a:t>3D Printing</a:t>
            </a:r>
            <a:endParaRPr lang="zh-CN" altLang="en-US" dirty="0"/>
          </a:p>
        </p:txBody>
      </p:sp>
      <p:pic>
        <p:nvPicPr>
          <p:cNvPr id="6" name="图片 5">
            <a:extLst>
              <a:ext uri="{FF2B5EF4-FFF2-40B4-BE49-F238E27FC236}">
                <a16:creationId xmlns:a16="http://schemas.microsoft.com/office/drawing/2014/main" id="{8112EB15-ABB0-4D9C-B2A3-C66EA453147D}"/>
              </a:ext>
            </a:extLst>
          </p:cNvPr>
          <p:cNvPicPr/>
          <p:nvPr/>
        </p:nvPicPr>
        <p:blipFill rotWithShape="1">
          <a:blip r:embed="rId3" cstate="print">
            <a:extLst>
              <a:ext uri="{28A0092B-C50C-407E-A947-70E740481C1C}">
                <a14:useLocalDpi xmlns:a14="http://schemas.microsoft.com/office/drawing/2010/main" val="0"/>
              </a:ext>
            </a:extLst>
          </a:blip>
          <a:srcRect l="50376"/>
          <a:stretch/>
        </p:blipFill>
        <p:spPr bwMode="auto">
          <a:xfrm rot="16200000">
            <a:off x="4314960" y="1606074"/>
            <a:ext cx="3562079" cy="4790440"/>
          </a:xfrm>
          <a:prstGeom prst="rect">
            <a:avLst/>
          </a:prstGeom>
          <a:noFill/>
        </p:spPr>
      </p:pic>
      <p:sp>
        <p:nvSpPr>
          <p:cNvPr id="5" name="灯片编号占位符 4">
            <a:extLst>
              <a:ext uri="{FF2B5EF4-FFF2-40B4-BE49-F238E27FC236}">
                <a16:creationId xmlns:a16="http://schemas.microsoft.com/office/drawing/2014/main" id="{7ACCA758-A550-4E4E-9A52-6590007AD775}"/>
              </a:ext>
            </a:extLst>
          </p:cNvPr>
          <p:cNvSpPr>
            <a:spLocks noGrp="1"/>
          </p:cNvSpPr>
          <p:nvPr>
            <p:ph type="sldNum" sz="quarter" idx="12"/>
          </p:nvPr>
        </p:nvSpPr>
        <p:spPr/>
        <p:txBody>
          <a:bodyPr/>
          <a:lstStyle/>
          <a:p>
            <a:fld id="{A07846D2-0F7B-44EB-BB6A-D4EE7066FC2C}" type="slidenum">
              <a:rPr lang="zh-CN" altLang="en-US" smtClean="0"/>
              <a:t>25</a:t>
            </a:fld>
            <a:endParaRPr lang="zh-CN" altLang="en-US"/>
          </a:p>
        </p:txBody>
      </p:sp>
    </p:spTree>
    <p:extLst>
      <p:ext uri="{BB962C8B-B14F-4D97-AF65-F5344CB8AC3E}">
        <p14:creationId xmlns:p14="http://schemas.microsoft.com/office/powerpoint/2010/main" val="3485838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A668-A39F-4847-BD19-E1653DC21D3C}"/>
              </a:ext>
            </a:extLst>
          </p:cNvPr>
          <p:cNvSpPr>
            <a:spLocks noGrp="1"/>
          </p:cNvSpPr>
          <p:nvPr>
            <p:ph type="title"/>
          </p:nvPr>
        </p:nvSpPr>
        <p:spPr/>
        <p:txBody>
          <a:bodyPr/>
          <a:lstStyle/>
          <a:p>
            <a:r>
              <a:rPr lang="en-US" altLang="zh-CN" dirty="0"/>
              <a:t>Hardware Building</a:t>
            </a:r>
            <a:endParaRPr lang="zh-CN" altLang="en-US" dirty="0"/>
          </a:p>
        </p:txBody>
      </p:sp>
      <p:sp>
        <p:nvSpPr>
          <p:cNvPr id="4" name="内容占位符 3">
            <a:extLst>
              <a:ext uri="{FF2B5EF4-FFF2-40B4-BE49-F238E27FC236}">
                <a16:creationId xmlns:a16="http://schemas.microsoft.com/office/drawing/2014/main" id="{D0C719A8-CF5B-4AC5-8818-A63ED8DAD471}"/>
              </a:ext>
            </a:extLst>
          </p:cNvPr>
          <p:cNvSpPr>
            <a:spLocks noGrp="1"/>
          </p:cNvSpPr>
          <p:nvPr>
            <p:ph sz="half" idx="1"/>
          </p:nvPr>
        </p:nvSpPr>
        <p:spPr>
          <a:xfrm>
            <a:off x="1253686" y="1327785"/>
            <a:ext cx="5181600" cy="4351338"/>
          </a:xfrm>
        </p:spPr>
        <p:txBody>
          <a:bodyPr/>
          <a:lstStyle/>
          <a:p>
            <a:r>
              <a:rPr lang="en-US" altLang="zh-CN" dirty="0"/>
              <a:t>Assembling</a:t>
            </a:r>
            <a:endParaRPr lang="zh-CN" altLang="en-US" dirty="0"/>
          </a:p>
        </p:txBody>
      </p:sp>
      <p:grpSp>
        <p:nvGrpSpPr>
          <p:cNvPr id="7" name="组合 6">
            <a:extLst>
              <a:ext uri="{FF2B5EF4-FFF2-40B4-BE49-F238E27FC236}">
                <a16:creationId xmlns:a16="http://schemas.microsoft.com/office/drawing/2014/main" id="{37B24E84-1C3D-441B-B0B1-72514B62B2FA}"/>
              </a:ext>
            </a:extLst>
          </p:cNvPr>
          <p:cNvGrpSpPr/>
          <p:nvPr/>
        </p:nvGrpSpPr>
        <p:grpSpPr>
          <a:xfrm>
            <a:off x="838200" y="2653348"/>
            <a:ext cx="3225094" cy="2314891"/>
            <a:chOff x="0" y="0"/>
            <a:chExt cx="3861252" cy="2932176"/>
          </a:xfrm>
        </p:grpSpPr>
        <p:pic>
          <p:nvPicPr>
            <p:cNvPr id="8" name="图片 7">
              <a:extLst>
                <a:ext uri="{FF2B5EF4-FFF2-40B4-BE49-F238E27FC236}">
                  <a16:creationId xmlns:a16="http://schemas.microsoft.com/office/drawing/2014/main" id="{5C7FE931-DE03-4157-8CBA-11396848A68B}"/>
                </a:ext>
              </a:extLst>
            </p:cNvPr>
            <p:cNvPicPr>
              <a:picLocks noChangeAspect="1"/>
            </p:cNvPicPr>
            <p:nvPr/>
          </p:nvPicPr>
          <p:blipFill rotWithShape="1">
            <a:blip r:embed="rId3"/>
            <a:srcRect l="26702" t="7465" r="21297" b="23821"/>
            <a:stretch/>
          </p:blipFill>
          <p:spPr>
            <a:xfrm>
              <a:off x="0" y="0"/>
              <a:ext cx="1664208" cy="2932176"/>
            </a:xfrm>
            <a:prstGeom prst="rect">
              <a:avLst/>
            </a:prstGeom>
          </p:spPr>
        </p:pic>
        <p:pic>
          <p:nvPicPr>
            <p:cNvPr id="9" name="图片 8">
              <a:extLst>
                <a:ext uri="{FF2B5EF4-FFF2-40B4-BE49-F238E27FC236}">
                  <a16:creationId xmlns:a16="http://schemas.microsoft.com/office/drawing/2014/main" id="{CC5F8521-95FC-4FDD-8C0F-9957781F7D8A}"/>
                </a:ext>
              </a:extLst>
            </p:cNvPr>
            <p:cNvPicPr>
              <a:picLocks noChangeAspect="1"/>
            </p:cNvPicPr>
            <p:nvPr/>
          </p:nvPicPr>
          <p:blipFill rotWithShape="1">
            <a:blip r:embed="rId4"/>
            <a:srcRect l="23083" t="18465" r="26822" b="31393"/>
            <a:stretch/>
          </p:blipFill>
          <p:spPr>
            <a:xfrm>
              <a:off x="1664208" y="1"/>
              <a:ext cx="2197044" cy="2932175"/>
            </a:xfrm>
            <a:prstGeom prst="rect">
              <a:avLst/>
            </a:prstGeom>
          </p:spPr>
        </p:pic>
      </p:grpSp>
      <p:grpSp>
        <p:nvGrpSpPr>
          <p:cNvPr id="10" name="组合 9">
            <a:extLst>
              <a:ext uri="{FF2B5EF4-FFF2-40B4-BE49-F238E27FC236}">
                <a16:creationId xmlns:a16="http://schemas.microsoft.com/office/drawing/2014/main" id="{34E7F1E7-0100-4F13-A4B3-F2E885484F0C}"/>
              </a:ext>
            </a:extLst>
          </p:cNvPr>
          <p:cNvGrpSpPr/>
          <p:nvPr/>
        </p:nvGrpSpPr>
        <p:grpSpPr>
          <a:xfrm>
            <a:off x="4541364" y="2904012"/>
            <a:ext cx="3475032" cy="1813561"/>
            <a:chOff x="0" y="0"/>
            <a:chExt cx="3596398" cy="1877568"/>
          </a:xfrm>
        </p:grpSpPr>
        <p:pic>
          <p:nvPicPr>
            <p:cNvPr id="11" name="图片 10">
              <a:extLst>
                <a:ext uri="{FF2B5EF4-FFF2-40B4-BE49-F238E27FC236}">
                  <a16:creationId xmlns:a16="http://schemas.microsoft.com/office/drawing/2014/main" id="{BD57B0B3-C459-40F9-964F-48AB23A3031C}"/>
                </a:ext>
              </a:extLst>
            </p:cNvPr>
            <p:cNvPicPr>
              <a:picLocks noChangeAspect="1"/>
            </p:cNvPicPr>
            <p:nvPr/>
          </p:nvPicPr>
          <p:blipFill rotWithShape="1">
            <a:blip r:embed="rId5"/>
            <a:srcRect l="20568" t="12303" r="18345" b="10163"/>
            <a:stretch/>
          </p:blipFill>
          <p:spPr>
            <a:xfrm>
              <a:off x="0" y="0"/>
              <a:ext cx="1109473" cy="1877568"/>
            </a:xfrm>
            <a:prstGeom prst="rect">
              <a:avLst/>
            </a:prstGeom>
          </p:spPr>
        </p:pic>
        <p:pic>
          <p:nvPicPr>
            <p:cNvPr id="12" name="图片 11">
              <a:extLst>
                <a:ext uri="{FF2B5EF4-FFF2-40B4-BE49-F238E27FC236}">
                  <a16:creationId xmlns:a16="http://schemas.microsoft.com/office/drawing/2014/main" id="{028BAC39-3252-4A29-A56A-30B010BD1F74}"/>
                </a:ext>
              </a:extLst>
            </p:cNvPr>
            <p:cNvPicPr>
              <a:picLocks noChangeAspect="1"/>
            </p:cNvPicPr>
            <p:nvPr/>
          </p:nvPicPr>
          <p:blipFill rotWithShape="1">
            <a:blip r:embed="rId6"/>
            <a:srcRect l="20833" t="20610" r="26134" b="10163"/>
            <a:stretch/>
          </p:blipFill>
          <p:spPr>
            <a:xfrm>
              <a:off x="1109473" y="0"/>
              <a:ext cx="1078748" cy="1877568"/>
            </a:xfrm>
            <a:prstGeom prst="rect">
              <a:avLst/>
            </a:prstGeom>
          </p:spPr>
        </p:pic>
        <p:pic>
          <p:nvPicPr>
            <p:cNvPr id="13" name="图片 12">
              <a:extLst>
                <a:ext uri="{FF2B5EF4-FFF2-40B4-BE49-F238E27FC236}">
                  <a16:creationId xmlns:a16="http://schemas.microsoft.com/office/drawing/2014/main" id="{655C3DE2-A2DA-460E-BE36-6BDE0A08CE31}"/>
                </a:ext>
              </a:extLst>
            </p:cNvPr>
            <p:cNvPicPr>
              <a:picLocks noChangeAspect="1"/>
            </p:cNvPicPr>
            <p:nvPr/>
          </p:nvPicPr>
          <p:blipFill>
            <a:blip r:embed="rId7"/>
            <a:stretch>
              <a:fillRect/>
            </a:stretch>
          </p:blipFill>
          <p:spPr>
            <a:xfrm>
              <a:off x="2188222" y="0"/>
              <a:ext cx="1408176" cy="1877568"/>
            </a:xfrm>
            <a:prstGeom prst="rect">
              <a:avLst/>
            </a:prstGeom>
          </p:spPr>
        </p:pic>
      </p:grpSp>
      <p:pic>
        <p:nvPicPr>
          <p:cNvPr id="14" name="图片 13">
            <a:extLst>
              <a:ext uri="{FF2B5EF4-FFF2-40B4-BE49-F238E27FC236}">
                <a16:creationId xmlns:a16="http://schemas.microsoft.com/office/drawing/2014/main" id="{40C3EEC1-16A8-4383-B656-47F7924BB642}"/>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493760" y="2653349"/>
            <a:ext cx="3088640" cy="2433584"/>
          </a:xfrm>
          <a:prstGeom prst="rect">
            <a:avLst/>
          </a:prstGeom>
          <a:noFill/>
        </p:spPr>
      </p:pic>
      <p:sp>
        <p:nvSpPr>
          <p:cNvPr id="5" name="灯片编号占位符 4">
            <a:extLst>
              <a:ext uri="{FF2B5EF4-FFF2-40B4-BE49-F238E27FC236}">
                <a16:creationId xmlns:a16="http://schemas.microsoft.com/office/drawing/2014/main" id="{39D155EE-E6CF-4878-9D57-BBB6062E6761}"/>
              </a:ext>
            </a:extLst>
          </p:cNvPr>
          <p:cNvSpPr>
            <a:spLocks noGrp="1"/>
          </p:cNvSpPr>
          <p:nvPr>
            <p:ph type="sldNum" sz="quarter" idx="12"/>
          </p:nvPr>
        </p:nvSpPr>
        <p:spPr/>
        <p:txBody>
          <a:bodyPr/>
          <a:lstStyle/>
          <a:p>
            <a:fld id="{A07846D2-0F7B-44EB-BB6A-D4EE7066FC2C}" type="slidenum">
              <a:rPr lang="zh-CN" altLang="en-US" smtClean="0"/>
              <a:t>26</a:t>
            </a:fld>
            <a:endParaRPr lang="zh-CN" altLang="en-US"/>
          </a:p>
        </p:txBody>
      </p:sp>
    </p:spTree>
    <p:extLst>
      <p:ext uri="{BB962C8B-B14F-4D97-AF65-F5344CB8AC3E}">
        <p14:creationId xmlns:p14="http://schemas.microsoft.com/office/powerpoint/2010/main" val="3386743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A668-A39F-4847-BD19-E1653DC21D3C}"/>
              </a:ext>
            </a:extLst>
          </p:cNvPr>
          <p:cNvSpPr>
            <a:spLocks noGrp="1"/>
          </p:cNvSpPr>
          <p:nvPr>
            <p:ph type="title"/>
          </p:nvPr>
        </p:nvSpPr>
        <p:spPr/>
        <p:txBody>
          <a:bodyPr/>
          <a:lstStyle/>
          <a:p>
            <a:r>
              <a:rPr lang="en-US" altLang="zh-CN" dirty="0"/>
              <a:t>Hardware Building</a:t>
            </a:r>
            <a:endParaRPr lang="zh-CN" altLang="en-US" dirty="0"/>
          </a:p>
        </p:txBody>
      </p:sp>
      <p:sp>
        <p:nvSpPr>
          <p:cNvPr id="4" name="内容占位符 3">
            <a:extLst>
              <a:ext uri="{FF2B5EF4-FFF2-40B4-BE49-F238E27FC236}">
                <a16:creationId xmlns:a16="http://schemas.microsoft.com/office/drawing/2014/main" id="{D0C719A8-CF5B-4AC5-8818-A63ED8DAD471}"/>
              </a:ext>
            </a:extLst>
          </p:cNvPr>
          <p:cNvSpPr>
            <a:spLocks noGrp="1"/>
          </p:cNvSpPr>
          <p:nvPr>
            <p:ph sz="half" idx="1"/>
          </p:nvPr>
        </p:nvSpPr>
        <p:spPr>
          <a:xfrm>
            <a:off x="1253686" y="1327785"/>
            <a:ext cx="5181600" cy="4351338"/>
          </a:xfrm>
        </p:spPr>
        <p:txBody>
          <a:bodyPr/>
          <a:lstStyle/>
          <a:p>
            <a:r>
              <a:rPr lang="en-US" altLang="zh-CN" dirty="0"/>
              <a:t>Total Cost</a:t>
            </a:r>
            <a:endParaRPr lang="zh-CN" altLang="en-US" dirty="0"/>
          </a:p>
        </p:txBody>
      </p:sp>
      <p:graphicFrame>
        <p:nvGraphicFramePr>
          <p:cNvPr id="3" name="表格 2">
            <a:extLst>
              <a:ext uri="{FF2B5EF4-FFF2-40B4-BE49-F238E27FC236}">
                <a16:creationId xmlns:a16="http://schemas.microsoft.com/office/drawing/2014/main" id="{8534F42C-2DDB-4C62-B49C-021B769BAB08}"/>
              </a:ext>
            </a:extLst>
          </p:cNvPr>
          <p:cNvGraphicFramePr>
            <a:graphicFrameLocks noGrp="1"/>
          </p:cNvGraphicFramePr>
          <p:nvPr>
            <p:extLst>
              <p:ext uri="{D42A27DB-BD31-4B8C-83A1-F6EECF244321}">
                <p14:modId xmlns:p14="http://schemas.microsoft.com/office/powerpoint/2010/main" val="3871706498"/>
              </p:ext>
            </p:extLst>
          </p:nvPr>
        </p:nvGraphicFramePr>
        <p:xfrm>
          <a:off x="1767545" y="2030665"/>
          <a:ext cx="8656909" cy="3230451"/>
        </p:xfrm>
        <a:graphic>
          <a:graphicData uri="http://schemas.openxmlformats.org/drawingml/2006/table">
            <a:tbl>
              <a:tblPr firstRow="1" firstCol="1" bandRow="1">
                <a:tableStyleId>{5C22544A-7EE6-4342-B048-85BDC9FD1C3A}</a:tableStyleId>
              </a:tblPr>
              <a:tblGrid>
                <a:gridCol w="4211301">
                  <a:extLst>
                    <a:ext uri="{9D8B030D-6E8A-4147-A177-3AD203B41FA5}">
                      <a16:colId xmlns:a16="http://schemas.microsoft.com/office/drawing/2014/main" val="457674362"/>
                    </a:ext>
                  </a:extLst>
                </a:gridCol>
                <a:gridCol w="4445608">
                  <a:extLst>
                    <a:ext uri="{9D8B030D-6E8A-4147-A177-3AD203B41FA5}">
                      <a16:colId xmlns:a16="http://schemas.microsoft.com/office/drawing/2014/main" val="446216102"/>
                    </a:ext>
                  </a:extLst>
                </a:gridCol>
              </a:tblGrid>
              <a:tr h="358939">
                <a:tc>
                  <a:txBody>
                    <a:bodyPr/>
                    <a:lstStyle/>
                    <a:p>
                      <a:pPr>
                        <a:spcBef>
                          <a:spcPts val="300"/>
                        </a:spcBef>
                      </a:pPr>
                      <a:r>
                        <a:rPr lang="en-GB" sz="2300" dirty="0">
                          <a:effectLst/>
                        </a:rPr>
                        <a:t>Name of component </a:t>
                      </a:r>
                      <a:endParaRPr lang="zh-CN" sz="2300" dirty="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tc>
                  <a:txBody>
                    <a:bodyPr/>
                    <a:lstStyle/>
                    <a:p>
                      <a:pPr>
                        <a:spcBef>
                          <a:spcPts val="300"/>
                        </a:spcBef>
                      </a:pPr>
                      <a:r>
                        <a:rPr lang="en-GB" sz="2300">
                          <a:effectLst/>
                        </a:rPr>
                        <a:t>Price with shipping fee (CNY)</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extLst>
                  <a:ext uri="{0D108BD9-81ED-4DB2-BD59-A6C34878D82A}">
                    <a16:rowId xmlns:a16="http://schemas.microsoft.com/office/drawing/2014/main" val="2501901086"/>
                  </a:ext>
                </a:extLst>
              </a:tr>
              <a:tr h="358939">
                <a:tc>
                  <a:txBody>
                    <a:bodyPr/>
                    <a:lstStyle/>
                    <a:p>
                      <a:pPr>
                        <a:spcBef>
                          <a:spcPts val="300"/>
                        </a:spcBef>
                      </a:pPr>
                      <a:r>
                        <a:rPr lang="en-GB" sz="2300">
                          <a:effectLst/>
                        </a:rPr>
                        <a:t>Diffraction Grating</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tc>
                  <a:txBody>
                    <a:bodyPr/>
                    <a:lstStyle/>
                    <a:p>
                      <a:pPr>
                        <a:spcBef>
                          <a:spcPts val="300"/>
                        </a:spcBef>
                      </a:pPr>
                      <a:r>
                        <a:rPr lang="en-GB" sz="2300">
                          <a:effectLst/>
                        </a:rPr>
                        <a:t>165</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extLst>
                  <a:ext uri="{0D108BD9-81ED-4DB2-BD59-A6C34878D82A}">
                    <a16:rowId xmlns:a16="http://schemas.microsoft.com/office/drawing/2014/main" val="3740771605"/>
                  </a:ext>
                </a:extLst>
              </a:tr>
              <a:tr h="358939">
                <a:tc>
                  <a:txBody>
                    <a:bodyPr/>
                    <a:lstStyle/>
                    <a:p>
                      <a:pPr>
                        <a:spcBef>
                          <a:spcPts val="300"/>
                        </a:spcBef>
                      </a:pPr>
                      <a:r>
                        <a:rPr lang="en-GB" sz="2300">
                          <a:effectLst/>
                        </a:rPr>
                        <a:t>Collimator Mirror </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tc>
                  <a:txBody>
                    <a:bodyPr/>
                    <a:lstStyle/>
                    <a:p>
                      <a:pPr>
                        <a:spcBef>
                          <a:spcPts val="300"/>
                        </a:spcBef>
                      </a:pPr>
                      <a:r>
                        <a:rPr lang="en-GB" sz="2300">
                          <a:effectLst/>
                        </a:rPr>
                        <a:t>105</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extLst>
                  <a:ext uri="{0D108BD9-81ED-4DB2-BD59-A6C34878D82A}">
                    <a16:rowId xmlns:a16="http://schemas.microsoft.com/office/drawing/2014/main" val="2108424367"/>
                  </a:ext>
                </a:extLst>
              </a:tr>
              <a:tr h="358939">
                <a:tc>
                  <a:txBody>
                    <a:bodyPr/>
                    <a:lstStyle/>
                    <a:p>
                      <a:pPr>
                        <a:spcBef>
                          <a:spcPts val="300"/>
                        </a:spcBef>
                      </a:pPr>
                      <a:r>
                        <a:rPr lang="en-GB" sz="2300">
                          <a:effectLst/>
                        </a:rPr>
                        <a:t>Steel Single Slit</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tc>
                  <a:txBody>
                    <a:bodyPr/>
                    <a:lstStyle/>
                    <a:p>
                      <a:pPr>
                        <a:spcBef>
                          <a:spcPts val="300"/>
                        </a:spcBef>
                      </a:pPr>
                      <a:r>
                        <a:rPr lang="en-GB" sz="2300">
                          <a:effectLst/>
                        </a:rPr>
                        <a:t>125</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extLst>
                  <a:ext uri="{0D108BD9-81ED-4DB2-BD59-A6C34878D82A}">
                    <a16:rowId xmlns:a16="http://schemas.microsoft.com/office/drawing/2014/main" val="2662606510"/>
                  </a:ext>
                </a:extLst>
              </a:tr>
              <a:tr h="358939">
                <a:tc>
                  <a:txBody>
                    <a:bodyPr/>
                    <a:lstStyle/>
                    <a:p>
                      <a:pPr>
                        <a:spcBef>
                          <a:spcPts val="300"/>
                        </a:spcBef>
                      </a:pPr>
                      <a:r>
                        <a:rPr lang="en-GB" sz="2300">
                          <a:effectLst/>
                        </a:rPr>
                        <a:t>Camera </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tc>
                  <a:txBody>
                    <a:bodyPr/>
                    <a:lstStyle/>
                    <a:p>
                      <a:pPr>
                        <a:spcBef>
                          <a:spcPts val="300"/>
                        </a:spcBef>
                      </a:pPr>
                      <a:r>
                        <a:rPr lang="en-GB" sz="2300">
                          <a:effectLst/>
                        </a:rPr>
                        <a:t>499</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extLst>
                  <a:ext uri="{0D108BD9-81ED-4DB2-BD59-A6C34878D82A}">
                    <a16:rowId xmlns:a16="http://schemas.microsoft.com/office/drawing/2014/main" val="3736125680"/>
                  </a:ext>
                </a:extLst>
              </a:tr>
              <a:tr h="358939">
                <a:tc>
                  <a:txBody>
                    <a:bodyPr/>
                    <a:lstStyle/>
                    <a:p>
                      <a:pPr>
                        <a:spcBef>
                          <a:spcPts val="300"/>
                        </a:spcBef>
                      </a:pPr>
                      <a:r>
                        <a:rPr lang="en-GB" sz="2300">
                          <a:effectLst/>
                        </a:rPr>
                        <a:t>3D Printed Case</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tc>
                  <a:txBody>
                    <a:bodyPr/>
                    <a:lstStyle/>
                    <a:p>
                      <a:pPr>
                        <a:spcBef>
                          <a:spcPts val="300"/>
                        </a:spcBef>
                      </a:pPr>
                      <a:r>
                        <a:rPr lang="en-GB" sz="2300">
                          <a:effectLst/>
                        </a:rPr>
                        <a:t>285</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extLst>
                  <a:ext uri="{0D108BD9-81ED-4DB2-BD59-A6C34878D82A}">
                    <a16:rowId xmlns:a16="http://schemas.microsoft.com/office/drawing/2014/main" val="1422386099"/>
                  </a:ext>
                </a:extLst>
              </a:tr>
              <a:tr h="358939">
                <a:tc>
                  <a:txBody>
                    <a:bodyPr/>
                    <a:lstStyle/>
                    <a:p>
                      <a:pPr>
                        <a:spcBef>
                          <a:spcPts val="300"/>
                        </a:spcBef>
                      </a:pPr>
                      <a:r>
                        <a:rPr lang="en-GB" sz="2300">
                          <a:effectLst/>
                        </a:rPr>
                        <a:t>Optical Fibre </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tc>
                  <a:txBody>
                    <a:bodyPr/>
                    <a:lstStyle/>
                    <a:p>
                      <a:pPr>
                        <a:spcBef>
                          <a:spcPts val="300"/>
                        </a:spcBef>
                      </a:pPr>
                      <a:r>
                        <a:rPr lang="en-GB" sz="2300">
                          <a:effectLst/>
                        </a:rPr>
                        <a:t>20</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extLst>
                  <a:ext uri="{0D108BD9-81ED-4DB2-BD59-A6C34878D82A}">
                    <a16:rowId xmlns:a16="http://schemas.microsoft.com/office/drawing/2014/main" val="450591932"/>
                  </a:ext>
                </a:extLst>
              </a:tr>
              <a:tr h="358939">
                <a:tc>
                  <a:txBody>
                    <a:bodyPr/>
                    <a:lstStyle/>
                    <a:p>
                      <a:pPr>
                        <a:spcBef>
                          <a:spcPts val="300"/>
                        </a:spcBef>
                      </a:pPr>
                      <a:r>
                        <a:rPr lang="en-GB" sz="2300">
                          <a:effectLst/>
                        </a:rPr>
                        <a:t>Lasers</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tc>
                  <a:txBody>
                    <a:bodyPr/>
                    <a:lstStyle/>
                    <a:p>
                      <a:pPr>
                        <a:spcBef>
                          <a:spcPts val="300"/>
                        </a:spcBef>
                      </a:pPr>
                      <a:r>
                        <a:rPr lang="en-GB" sz="2300">
                          <a:effectLst/>
                        </a:rPr>
                        <a:t>70</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extLst>
                  <a:ext uri="{0D108BD9-81ED-4DB2-BD59-A6C34878D82A}">
                    <a16:rowId xmlns:a16="http://schemas.microsoft.com/office/drawing/2014/main" val="2871387699"/>
                  </a:ext>
                </a:extLst>
              </a:tr>
              <a:tr h="358939">
                <a:tc>
                  <a:txBody>
                    <a:bodyPr/>
                    <a:lstStyle/>
                    <a:p>
                      <a:pPr>
                        <a:spcBef>
                          <a:spcPts val="300"/>
                        </a:spcBef>
                      </a:pPr>
                      <a:r>
                        <a:rPr lang="en-GB" sz="2300">
                          <a:effectLst/>
                        </a:rPr>
                        <a:t>Overall</a:t>
                      </a:r>
                      <a:endParaRPr lang="zh-CN" sz="230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tc>
                  <a:txBody>
                    <a:bodyPr/>
                    <a:lstStyle/>
                    <a:p>
                      <a:pPr>
                        <a:spcBef>
                          <a:spcPts val="300"/>
                        </a:spcBef>
                      </a:pPr>
                      <a:r>
                        <a:rPr lang="en-GB" sz="2300" dirty="0">
                          <a:effectLst/>
                        </a:rPr>
                        <a:t>1269</a:t>
                      </a:r>
                      <a:endParaRPr lang="zh-CN" sz="2300" dirty="0">
                        <a:effectLst/>
                        <a:latin typeface="Times New Roman" panose="02020603050405020304" pitchFamily="18" charset="0"/>
                        <a:ea typeface="宋体" panose="02010600030101010101" pitchFamily="2" charset="-122"/>
                        <a:cs typeface="Arial" panose="020B0604020202020204" pitchFamily="34" charset="0"/>
                      </a:endParaRPr>
                    </a:p>
                  </a:txBody>
                  <a:tcPr marL="134602" marR="134602" marT="0" marB="0"/>
                </a:tc>
                <a:extLst>
                  <a:ext uri="{0D108BD9-81ED-4DB2-BD59-A6C34878D82A}">
                    <a16:rowId xmlns:a16="http://schemas.microsoft.com/office/drawing/2014/main" val="2246179608"/>
                  </a:ext>
                </a:extLst>
              </a:tr>
            </a:tbl>
          </a:graphicData>
        </a:graphic>
      </p:graphicFrame>
      <p:sp>
        <p:nvSpPr>
          <p:cNvPr id="6" name="灯片编号占位符 5">
            <a:extLst>
              <a:ext uri="{FF2B5EF4-FFF2-40B4-BE49-F238E27FC236}">
                <a16:creationId xmlns:a16="http://schemas.microsoft.com/office/drawing/2014/main" id="{F359A35A-68FD-4531-8157-4BA485BC3735}"/>
              </a:ext>
            </a:extLst>
          </p:cNvPr>
          <p:cNvSpPr>
            <a:spLocks noGrp="1"/>
          </p:cNvSpPr>
          <p:nvPr>
            <p:ph type="sldNum" sz="quarter" idx="12"/>
          </p:nvPr>
        </p:nvSpPr>
        <p:spPr/>
        <p:txBody>
          <a:bodyPr/>
          <a:lstStyle/>
          <a:p>
            <a:fld id="{A07846D2-0F7B-44EB-BB6A-D4EE7066FC2C}" type="slidenum">
              <a:rPr lang="zh-CN" altLang="en-US" smtClean="0"/>
              <a:t>27</a:t>
            </a:fld>
            <a:endParaRPr lang="zh-CN" altLang="en-US"/>
          </a:p>
        </p:txBody>
      </p:sp>
    </p:spTree>
    <p:extLst>
      <p:ext uri="{BB962C8B-B14F-4D97-AF65-F5344CB8AC3E}">
        <p14:creationId xmlns:p14="http://schemas.microsoft.com/office/powerpoint/2010/main" val="2366455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4A668-A39F-4847-BD19-E1653DC21D3C}"/>
              </a:ext>
            </a:extLst>
          </p:cNvPr>
          <p:cNvSpPr>
            <a:spLocks noGrp="1"/>
          </p:cNvSpPr>
          <p:nvPr>
            <p:ph type="title"/>
          </p:nvPr>
        </p:nvSpPr>
        <p:spPr/>
        <p:txBody>
          <a:bodyPr/>
          <a:lstStyle/>
          <a:p>
            <a:r>
              <a:rPr lang="en-US" altLang="zh-CN" dirty="0"/>
              <a:t>Demonstration</a:t>
            </a:r>
            <a:endParaRPr lang="zh-CN" altLang="en-US" dirty="0"/>
          </a:p>
        </p:txBody>
      </p:sp>
      <p:grpSp>
        <p:nvGrpSpPr>
          <p:cNvPr id="9" name="组合 8">
            <a:extLst>
              <a:ext uri="{FF2B5EF4-FFF2-40B4-BE49-F238E27FC236}">
                <a16:creationId xmlns:a16="http://schemas.microsoft.com/office/drawing/2014/main" id="{27D51C31-E382-44AC-A181-E912DA58C938}"/>
              </a:ext>
            </a:extLst>
          </p:cNvPr>
          <p:cNvGrpSpPr/>
          <p:nvPr/>
        </p:nvGrpSpPr>
        <p:grpSpPr>
          <a:xfrm>
            <a:off x="1890100" y="1548229"/>
            <a:ext cx="8152038" cy="4543190"/>
            <a:chOff x="585556" y="1243429"/>
            <a:chExt cx="8152038" cy="4543190"/>
          </a:xfrm>
        </p:grpSpPr>
        <p:pic>
          <p:nvPicPr>
            <p:cNvPr id="10" name="图片 9">
              <a:extLst>
                <a:ext uri="{FF2B5EF4-FFF2-40B4-BE49-F238E27FC236}">
                  <a16:creationId xmlns:a16="http://schemas.microsoft.com/office/drawing/2014/main" id="{DDF63FB0-2BF4-423B-BE42-3B77CE990970}"/>
                </a:ext>
              </a:extLst>
            </p:cNvPr>
            <p:cNvPicPr>
              <a:picLocks noChangeAspect="1"/>
            </p:cNvPicPr>
            <p:nvPr/>
          </p:nvPicPr>
          <p:blipFill>
            <a:blip r:embed="rId3"/>
            <a:stretch>
              <a:fillRect/>
            </a:stretch>
          </p:blipFill>
          <p:spPr>
            <a:xfrm>
              <a:off x="5535496" y="1425255"/>
              <a:ext cx="2710623" cy="1591202"/>
            </a:xfrm>
            <a:prstGeom prst="rect">
              <a:avLst/>
            </a:prstGeom>
          </p:spPr>
        </p:pic>
        <p:pic>
          <p:nvPicPr>
            <p:cNvPr id="11" name="图片 10">
              <a:extLst>
                <a:ext uri="{FF2B5EF4-FFF2-40B4-BE49-F238E27FC236}">
                  <a16:creationId xmlns:a16="http://schemas.microsoft.com/office/drawing/2014/main" id="{52098A6B-6B62-4FB7-937F-916A493EA619}"/>
                </a:ext>
              </a:extLst>
            </p:cNvPr>
            <p:cNvPicPr>
              <a:picLocks noChangeAspect="1"/>
            </p:cNvPicPr>
            <p:nvPr/>
          </p:nvPicPr>
          <p:blipFill rotWithShape="1">
            <a:blip r:embed="rId4"/>
            <a:srcRect l="65151" t="35434" r="12209" b="41260"/>
            <a:stretch/>
          </p:blipFill>
          <p:spPr>
            <a:xfrm>
              <a:off x="2225670" y="4029610"/>
              <a:ext cx="2641600" cy="1584961"/>
            </a:xfrm>
            <a:prstGeom prst="rect">
              <a:avLst/>
            </a:prstGeom>
          </p:spPr>
        </p:pic>
        <p:pic>
          <p:nvPicPr>
            <p:cNvPr id="12" name="图片 11" descr="图表, 直方图&#10;&#10;描述已自动生成">
              <a:extLst>
                <a:ext uri="{FF2B5EF4-FFF2-40B4-BE49-F238E27FC236}">
                  <a16:creationId xmlns:a16="http://schemas.microsoft.com/office/drawing/2014/main" id="{3BA7F1B9-646B-4364-9694-8F5DA83BC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3256" y="4114451"/>
              <a:ext cx="3344338" cy="1672168"/>
            </a:xfrm>
            <a:prstGeom prst="rect">
              <a:avLst/>
            </a:prstGeom>
          </p:spPr>
        </p:pic>
        <p:pic>
          <p:nvPicPr>
            <p:cNvPr id="13" name="图片 12">
              <a:extLst>
                <a:ext uri="{FF2B5EF4-FFF2-40B4-BE49-F238E27FC236}">
                  <a16:creationId xmlns:a16="http://schemas.microsoft.com/office/drawing/2014/main" id="{98401B87-97E4-48B9-9A83-FE175B731C8B}"/>
                </a:ext>
              </a:extLst>
            </p:cNvPr>
            <p:cNvPicPr>
              <a:picLocks noChangeAspect="1"/>
            </p:cNvPicPr>
            <p:nvPr/>
          </p:nvPicPr>
          <p:blipFill rotWithShape="1">
            <a:blip r:embed="rId6"/>
            <a:srcRect l="12251" t="25000" r="6003" b="6696"/>
            <a:stretch/>
          </p:blipFill>
          <p:spPr>
            <a:xfrm>
              <a:off x="2776220" y="1243429"/>
              <a:ext cx="1754682" cy="1954854"/>
            </a:xfrm>
            <a:prstGeom prst="rect">
              <a:avLst/>
            </a:prstGeom>
          </p:spPr>
        </p:pic>
        <p:pic>
          <p:nvPicPr>
            <p:cNvPr id="14" name="图片 13">
              <a:extLst>
                <a:ext uri="{FF2B5EF4-FFF2-40B4-BE49-F238E27FC236}">
                  <a16:creationId xmlns:a16="http://schemas.microsoft.com/office/drawing/2014/main" id="{87A17058-583E-464E-AD0F-A6D29789A3F4}"/>
                </a:ext>
              </a:extLst>
            </p:cNvPr>
            <p:cNvPicPr>
              <a:picLocks noChangeAspect="1"/>
            </p:cNvPicPr>
            <p:nvPr/>
          </p:nvPicPr>
          <p:blipFill rotWithShape="1">
            <a:blip r:embed="rId7"/>
            <a:srcRect l="42426" t="34566" r="46603" b="41531"/>
            <a:stretch/>
          </p:blipFill>
          <p:spPr>
            <a:xfrm>
              <a:off x="585556" y="1501613"/>
              <a:ext cx="1280160" cy="1625601"/>
            </a:xfrm>
            <a:prstGeom prst="rect">
              <a:avLst/>
            </a:prstGeom>
          </p:spPr>
        </p:pic>
        <p:pic>
          <p:nvPicPr>
            <p:cNvPr id="15" name="图形 14" descr="磁盘 纯色填充">
              <a:extLst>
                <a:ext uri="{FF2B5EF4-FFF2-40B4-BE49-F238E27FC236}">
                  <a16:creationId xmlns:a16="http://schemas.microsoft.com/office/drawing/2014/main" id="{AC14D082-D8A8-4A68-BEC0-5ADF609FCA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436" y="4493335"/>
              <a:ext cx="914400" cy="914400"/>
            </a:xfrm>
            <a:prstGeom prst="rect">
              <a:avLst/>
            </a:prstGeom>
          </p:spPr>
        </p:pic>
        <p:cxnSp>
          <p:nvCxnSpPr>
            <p:cNvPr id="16" name="直接箭头连接符 15">
              <a:extLst>
                <a:ext uri="{FF2B5EF4-FFF2-40B4-BE49-F238E27FC236}">
                  <a16:creationId xmlns:a16="http://schemas.microsoft.com/office/drawing/2014/main" id="{4CF858E9-C052-4BA2-8B9D-CD89FB03DA02}"/>
                </a:ext>
              </a:extLst>
            </p:cNvPr>
            <p:cNvCxnSpPr>
              <a:cxnSpLocks/>
            </p:cNvCxnSpPr>
            <p:nvPr/>
          </p:nvCxnSpPr>
          <p:spPr>
            <a:xfrm>
              <a:off x="1725527" y="2220856"/>
              <a:ext cx="98719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A754581-BBDD-4805-9C9D-E6733B6E236A}"/>
                </a:ext>
              </a:extLst>
            </p:cNvPr>
            <p:cNvCxnSpPr>
              <a:cxnSpLocks/>
            </p:cNvCxnSpPr>
            <p:nvPr/>
          </p:nvCxnSpPr>
          <p:spPr>
            <a:xfrm>
              <a:off x="4548303" y="2220856"/>
              <a:ext cx="98719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8493614-CA33-4F25-A752-D0ECE66F3ECA}"/>
                </a:ext>
              </a:extLst>
            </p:cNvPr>
            <p:cNvCxnSpPr/>
            <p:nvPr/>
          </p:nvCxnSpPr>
          <p:spPr>
            <a:xfrm>
              <a:off x="6890807" y="3127214"/>
              <a:ext cx="0" cy="1038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DA74BB-3481-457E-B811-E43307558831}"/>
                </a:ext>
              </a:extLst>
            </p:cNvPr>
            <p:cNvCxnSpPr>
              <a:cxnSpLocks/>
            </p:cNvCxnSpPr>
            <p:nvPr/>
          </p:nvCxnSpPr>
          <p:spPr>
            <a:xfrm flipH="1">
              <a:off x="4676977" y="4950535"/>
              <a:ext cx="85851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790EABC-A3E4-4052-BE7B-163DAAEC005E}"/>
                </a:ext>
              </a:extLst>
            </p:cNvPr>
            <p:cNvCxnSpPr>
              <a:cxnSpLocks/>
            </p:cNvCxnSpPr>
            <p:nvPr/>
          </p:nvCxnSpPr>
          <p:spPr>
            <a:xfrm flipH="1">
              <a:off x="1505477" y="4950535"/>
              <a:ext cx="85851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CC80C785-6C57-4300-80F3-E1A58FE15C0B}"/>
              </a:ext>
            </a:extLst>
          </p:cNvPr>
          <p:cNvSpPr>
            <a:spLocks noGrp="1"/>
          </p:cNvSpPr>
          <p:nvPr>
            <p:ph type="sldNum" sz="quarter" idx="12"/>
          </p:nvPr>
        </p:nvSpPr>
        <p:spPr/>
        <p:txBody>
          <a:bodyPr/>
          <a:lstStyle/>
          <a:p>
            <a:fld id="{A07846D2-0F7B-44EB-BB6A-D4EE7066FC2C}" type="slidenum">
              <a:rPr lang="zh-CN" altLang="en-US" smtClean="0"/>
              <a:t>28</a:t>
            </a:fld>
            <a:endParaRPr lang="zh-CN" altLang="en-US"/>
          </a:p>
        </p:txBody>
      </p:sp>
    </p:spTree>
    <p:extLst>
      <p:ext uri="{BB962C8B-B14F-4D97-AF65-F5344CB8AC3E}">
        <p14:creationId xmlns:p14="http://schemas.microsoft.com/office/powerpoint/2010/main" val="4175724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3BF94-6964-481B-8A4F-417B9A71F018}"/>
              </a:ext>
            </a:extLst>
          </p:cNvPr>
          <p:cNvSpPr>
            <a:spLocks noGrp="1"/>
          </p:cNvSpPr>
          <p:nvPr>
            <p:ph type="title"/>
          </p:nvPr>
        </p:nvSpPr>
        <p:spPr/>
        <p:txBody>
          <a:bodyPr/>
          <a:lstStyle/>
          <a:p>
            <a:r>
              <a:rPr lang="en-US" altLang="zh-CN" dirty="0"/>
              <a:t>Result</a:t>
            </a:r>
            <a:endParaRPr lang="zh-CN" altLang="en-US" dirty="0"/>
          </a:p>
        </p:txBody>
      </p:sp>
      <p:sp>
        <p:nvSpPr>
          <p:cNvPr id="3" name="内容占位符 2">
            <a:extLst>
              <a:ext uri="{FF2B5EF4-FFF2-40B4-BE49-F238E27FC236}">
                <a16:creationId xmlns:a16="http://schemas.microsoft.com/office/drawing/2014/main" id="{05BA0CD3-08A6-4E55-996B-05C3754DFA73}"/>
              </a:ext>
            </a:extLst>
          </p:cNvPr>
          <p:cNvSpPr>
            <a:spLocks noGrp="1"/>
          </p:cNvSpPr>
          <p:nvPr>
            <p:ph idx="1"/>
          </p:nvPr>
        </p:nvSpPr>
        <p:spPr>
          <a:xfrm>
            <a:off x="1356360" y="1429385"/>
            <a:ext cx="10515600" cy="528320"/>
          </a:xfrm>
        </p:spPr>
        <p:txBody>
          <a:bodyPr/>
          <a:lstStyle/>
          <a:p>
            <a:r>
              <a:rPr lang="en-US" altLang="zh-CN" dirty="0"/>
              <a:t>Measurement of Different Light Sources</a:t>
            </a:r>
            <a:endParaRPr lang="zh-CN" altLang="en-US" dirty="0"/>
          </a:p>
        </p:txBody>
      </p:sp>
      <p:grpSp>
        <p:nvGrpSpPr>
          <p:cNvPr id="4" name="组合 3">
            <a:extLst>
              <a:ext uri="{FF2B5EF4-FFF2-40B4-BE49-F238E27FC236}">
                <a16:creationId xmlns:a16="http://schemas.microsoft.com/office/drawing/2014/main" id="{CD1A3D82-3F41-4A9F-8FD7-B61DE92B39FC}"/>
              </a:ext>
            </a:extLst>
          </p:cNvPr>
          <p:cNvGrpSpPr/>
          <p:nvPr/>
        </p:nvGrpSpPr>
        <p:grpSpPr>
          <a:xfrm>
            <a:off x="1899744" y="2677991"/>
            <a:ext cx="8392511" cy="2488267"/>
            <a:chOff x="425715" y="3131554"/>
            <a:chExt cx="8392511" cy="2488267"/>
          </a:xfrm>
        </p:grpSpPr>
        <p:grpSp>
          <p:nvGrpSpPr>
            <p:cNvPr id="5" name="组合 4">
              <a:extLst>
                <a:ext uri="{FF2B5EF4-FFF2-40B4-BE49-F238E27FC236}">
                  <a16:creationId xmlns:a16="http://schemas.microsoft.com/office/drawing/2014/main" id="{1ED0E292-C6C9-4908-9B6E-B170AB8F4E05}"/>
                </a:ext>
              </a:extLst>
            </p:cNvPr>
            <p:cNvGrpSpPr/>
            <p:nvPr/>
          </p:nvGrpSpPr>
          <p:grpSpPr>
            <a:xfrm>
              <a:off x="2767148" y="3131554"/>
              <a:ext cx="6051078" cy="2488266"/>
              <a:chOff x="3857170" y="2914353"/>
              <a:chExt cx="6002215" cy="2468173"/>
            </a:xfrm>
          </p:grpSpPr>
          <p:pic>
            <p:nvPicPr>
              <p:cNvPr id="9" name="图片 8">
                <a:extLst>
                  <a:ext uri="{FF2B5EF4-FFF2-40B4-BE49-F238E27FC236}">
                    <a16:creationId xmlns:a16="http://schemas.microsoft.com/office/drawing/2014/main" id="{C138E556-5466-4CD1-89FF-41FCB1804394}"/>
                  </a:ext>
                </a:extLst>
              </p:cNvPr>
              <p:cNvPicPr>
                <a:picLocks noChangeAspect="1"/>
              </p:cNvPicPr>
              <p:nvPr/>
            </p:nvPicPr>
            <p:blipFill rotWithShape="1">
              <a:blip r:embed="rId3"/>
              <a:srcRect l="12129" t="12734" r="19325" b="12266"/>
              <a:stretch/>
            </p:blipFill>
            <p:spPr>
              <a:xfrm>
                <a:off x="6858278" y="2919756"/>
                <a:ext cx="3001107" cy="2462770"/>
              </a:xfrm>
              <a:prstGeom prst="rect">
                <a:avLst/>
              </a:prstGeom>
            </p:spPr>
          </p:pic>
          <p:pic>
            <p:nvPicPr>
              <p:cNvPr id="10" name="图片 9">
                <a:extLst>
                  <a:ext uri="{FF2B5EF4-FFF2-40B4-BE49-F238E27FC236}">
                    <a16:creationId xmlns:a16="http://schemas.microsoft.com/office/drawing/2014/main" id="{94F1619F-A8F6-4146-A1FA-64FA98DE73B7}"/>
                  </a:ext>
                </a:extLst>
              </p:cNvPr>
              <p:cNvPicPr>
                <a:picLocks noChangeAspect="1"/>
              </p:cNvPicPr>
              <p:nvPr/>
            </p:nvPicPr>
            <p:blipFill rotWithShape="1">
              <a:blip r:embed="rId4"/>
              <a:srcRect b="8806"/>
              <a:stretch/>
            </p:blipFill>
            <p:spPr>
              <a:xfrm rot="16200000">
                <a:off x="4123638" y="2647885"/>
                <a:ext cx="2468172" cy="3001108"/>
              </a:xfrm>
              <a:prstGeom prst="rect">
                <a:avLst/>
              </a:prstGeom>
            </p:spPr>
          </p:pic>
        </p:grpSp>
        <p:grpSp>
          <p:nvGrpSpPr>
            <p:cNvPr id="6" name="组合 5">
              <a:extLst>
                <a:ext uri="{FF2B5EF4-FFF2-40B4-BE49-F238E27FC236}">
                  <a16:creationId xmlns:a16="http://schemas.microsoft.com/office/drawing/2014/main" id="{D10D40F4-775B-4657-89F3-499FBA435D16}"/>
                </a:ext>
              </a:extLst>
            </p:cNvPr>
            <p:cNvGrpSpPr/>
            <p:nvPr/>
          </p:nvGrpSpPr>
          <p:grpSpPr>
            <a:xfrm>
              <a:off x="425715" y="3131554"/>
              <a:ext cx="2341433" cy="2488267"/>
              <a:chOff x="425716" y="3131554"/>
              <a:chExt cx="2215884" cy="2354845"/>
            </a:xfrm>
          </p:grpSpPr>
          <p:pic>
            <p:nvPicPr>
              <p:cNvPr id="7" name="图片 6">
                <a:extLst>
                  <a:ext uri="{FF2B5EF4-FFF2-40B4-BE49-F238E27FC236}">
                    <a16:creationId xmlns:a16="http://schemas.microsoft.com/office/drawing/2014/main" id="{002206F3-21A3-4EA1-9C93-82D95B940F14}"/>
                  </a:ext>
                </a:extLst>
              </p:cNvPr>
              <p:cNvPicPr>
                <a:picLocks noChangeAspect="1"/>
              </p:cNvPicPr>
              <p:nvPr/>
            </p:nvPicPr>
            <p:blipFill rotWithShape="1">
              <a:blip r:embed="rId5"/>
              <a:srcRect l="22325" t="31325" r="29477"/>
              <a:stretch/>
            </p:blipFill>
            <p:spPr>
              <a:xfrm>
                <a:off x="1402079" y="3131554"/>
                <a:ext cx="1239521" cy="2354844"/>
              </a:xfrm>
              <a:prstGeom prst="rect">
                <a:avLst/>
              </a:prstGeom>
            </p:spPr>
          </p:pic>
          <p:pic>
            <p:nvPicPr>
              <p:cNvPr id="8" name="图片 7">
                <a:extLst>
                  <a:ext uri="{FF2B5EF4-FFF2-40B4-BE49-F238E27FC236}">
                    <a16:creationId xmlns:a16="http://schemas.microsoft.com/office/drawing/2014/main" id="{4E4384FC-774C-46DF-B3E3-6F5CA3D32D65}"/>
                  </a:ext>
                </a:extLst>
              </p:cNvPr>
              <p:cNvPicPr>
                <a:picLocks noChangeAspect="1"/>
              </p:cNvPicPr>
              <p:nvPr/>
            </p:nvPicPr>
            <p:blipFill rotWithShape="1">
              <a:blip r:embed="rId6"/>
              <a:srcRect l="25456" t="31325" r="36579"/>
              <a:stretch/>
            </p:blipFill>
            <p:spPr>
              <a:xfrm>
                <a:off x="425716" y="3131554"/>
                <a:ext cx="976363" cy="2354845"/>
              </a:xfrm>
              <a:prstGeom prst="rect">
                <a:avLst/>
              </a:prstGeom>
            </p:spPr>
          </p:pic>
        </p:grpSp>
      </p:grpSp>
      <p:sp>
        <p:nvSpPr>
          <p:cNvPr id="11" name="内容占位符 2">
            <a:extLst>
              <a:ext uri="{FF2B5EF4-FFF2-40B4-BE49-F238E27FC236}">
                <a16:creationId xmlns:a16="http://schemas.microsoft.com/office/drawing/2014/main" id="{D0A44BE0-2A6E-4C79-95DE-885698AD94EA}"/>
              </a:ext>
            </a:extLst>
          </p:cNvPr>
          <p:cNvSpPr txBox="1">
            <a:spLocks/>
          </p:cNvSpPr>
          <p:nvPr/>
        </p:nvSpPr>
        <p:spPr>
          <a:xfrm>
            <a:off x="2008917" y="19577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3 type of Laser, Mercury Lamp, Sodium Lamp, etc.</a:t>
            </a:r>
            <a:endParaRPr lang="zh-CN" altLang="en-US" dirty="0"/>
          </a:p>
        </p:txBody>
      </p:sp>
      <p:sp>
        <p:nvSpPr>
          <p:cNvPr id="13" name="灯片编号占位符 12">
            <a:extLst>
              <a:ext uri="{FF2B5EF4-FFF2-40B4-BE49-F238E27FC236}">
                <a16:creationId xmlns:a16="http://schemas.microsoft.com/office/drawing/2014/main" id="{6749ED21-567E-49EC-ACEC-8191D71334B5}"/>
              </a:ext>
            </a:extLst>
          </p:cNvPr>
          <p:cNvSpPr>
            <a:spLocks noGrp="1"/>
          </p:cNvSpPr>
          <p:nvPr>
            <p:ph type="sldNum" sz="quarter" idx="12"/>
          </p:nvPr>
        </p:nvSpPr>
        <p:spPr/>
        <p:txBody>
          <a:bodyPr/>
          <a:lstStyle/>
          <a:p>
            <a:fld id="{A07846D2-0F7B-44EB-BB6A-D4EE7066FC2C}" type="slidenum">
              <a:rPr lang="zh-CN" altLang="en-US" smtClean="0"/>
              <a:t>29</a:t>
            </a:fld>
            <a:endParaRPr lang="zh-CN" altLang="en-US" dirty="0"/>
          </a:p>
        </p:txBody>
      </p:sp>
    </p:spTree>
    <p:extLst>
      <p:ext uri="{BB962C8B-B14F-4D97-AF65-F5344CB8AC3E}">
        <p14:creationId xmlns:p14="http://schemas.microsoft.com/office/powerpoint/2010/main" val="2225288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918D1C-0D5C-4EDF-BB25-CBA262D6B169}"/>
              </a:ext>
            </a:extLst>
          </p:cNvPr>
          <p:cNvSpPr>
            <a:spLocks noGrp="1"/>
          </p:cNvSpPr>
          <p:nvPr>
            <p:ph type="title"/>
          </p:nvPr>
        </p:nvSpPr>
        <p:spPr/>
        <p:txBody>
          <a:bodyPr/>
          <a:lstStyle/>
          <a:p>
            <a:r>
              <a:rPr lang="en-US" altLang="zh-CN" dirty="0"/>
              <a:t>Index</a:t>
            </a:r>
            <a:endParaRPr lang="zh-CN" altLang="en-US" dirty="0"/>
          </a:p>
        </p:txBody>
      </p:sp>
      <p:sp>
        <p:nvSpPr>
          <p:cNvPr id="3" name="内容占位符 2">
            <a:extLst>
              <a:ext uri="{FF2B5EF4-FFF2-40B4-BE49-F238E27FC236}">
                <a16:creationId xmlns:a16="http://schemas.microsoft.com/office/drawing/2014/main" id="{9C4A6F88-BE39-49FD-9B2A-CE3D350924D0}"/>
              </a:ext>
            </a:extLst>
          </p:cNvPr>
          <p:cNvSpPr>
            <a:spLocks noGrp="1"/>
          </p:cNvSpPr>
          <p:nvPr>
            <p:ph idx="1"/>
          </p:nvPr>
        </p:nvSpPr>
        <p:spPr>
          <a:xfrm>
            <a:off x="1814512" y="1863725"/>
            <a:ext cx="8562975" cy="4351338"/>
          </a:xfrm>
        </p:spPr>
        <p:txBody>
          <a:bodyPr/>
          <a:lstStyle/>
          <a:p>
            <a:r>
              <a:rPr lang="en-US" altLang="zh-CN" dirty="0"/>
              <a:t>Background</a:t>
            </a:r>
          </a:p>
          <a:p>
            <a:r>
              <a:rPr lang="en-US" altLang="zh-CN" dirty="0"/>
              <a:t>Hardware Design</a:t>
            </a:r>
          </a:p>
          <a:p>
            <a:r>
              <a:rPr lang="en-US" altLang="zh-CN" dirty="0"/>
              <a:t>Software Design</a:t>
            </a:r>
          </a:p>
          <a:p>
            <a:r>
              <a:rPr lang="en-US" altLang="zh-CN" dirty="0"/>
              <a:t>Building</a:t>
            </a:r>
          </a:p>
          <a:p>
            <a:r>
              <a:rPr lang="en-US" altLang="zh-CN" dirty="0"/>
              <a:t>Demonstration</a:t>
            </a:r>
          </a:p>
          <a:p>
            <a:r>
              <a:rPr lang="en-US" altLang="zh-CN" dirty="0"/>
              <a:t>Result</a:t>
            </a:r>
          </a:p>
          <a:p>
            <a:r>
              <a:rPr lang="en-US" altLang="zh-CN" dirty="0"/>
              <a:t>Conclusion  </a:t>
            </a:r>
          </a:p>
        </p:txBody>
      </p:sp>
      <p:sp>
        <p:nvSpPr>
          <p:cNvPr id="5" name="灯片编号占位符 4">
            <a:extLst>
              <a:ext uri="{FF2B5EF4-FFF2-40B4-BE49-F238E27FC236}">
                <a16:creationId xmlns:a16="http://schemas.microsoft.com/office/drawing/2014/main" id="{185A8E14-8EDB-46FE-BB64-633B1889351D}"/>
              </a:ext>
            </a:extLst>
          </p:cNvPr>
          <p:cNvSpPr>
            <a:spLocks noGrp="1"/>
          </p:cNvSpPr>
          <p:nvPr>
            <p:ph type="sldNum" sz="quarter" idx="12"/>
          </p:nvPr>
        </p:nvSpPr>
        <p:spPr/>
        <p:txBody>
          <a:bodyPr/>
          <a:lstStyle/>
          <a:p>
            <a:fld id="{A07846D2-0F7B-44EB-BB6A-D4EE7066FC2C}" type="slidenum">
              <a:rPr lang="zh-CN" altLang="en-US" smtClean="0"/>
              <a:t>3</a:t>
            </a:fld>
            <a:endParaRPr lang="zh-CN" altLang="en-US" dirty="0"/>
          </a:p>
        </p:txBody>
      </p:sp>
    </p:spTree>
    <p:extLst>
      <p:ext uri="{BB962C8B-B14F-4D97-AF65-F5344CB8AC3E}">
        <p14:creationId xmlns:p14="http://schemas.microsoft.com/office/powerpoint/2010/main" val="2831914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3BF94-6964-481B-8A4F-417B9A71F018}"/>
              </a:ext>
            </a:extLst>
          </p:cNvPr>
          <p:cNvSpPr>
            <a:spLocks noGrp="1"/>
          </p:cNvSpPr>
          <p:nvPr>
            <p:ph type="title"/>
          </p:nvPr>
        </p:nvSpPr>
        <p:spPr/>
        <p:txBody>
          <a:bodyPr/>
          <a:lstStyle/>
          <a:p>
            <a:r>
              <a:rPr lang="en-US" altLang="zh-CN" dirty="0"/>
              <a:t>Result</a:t>
            </a:r>
            <a:endParaRPr lang="zh-CN" altLang="en-US" dirty="0"/>
          </a:p>
        </p:txBody>
      </p:sp>
      <p:grpSp>
        <p:nvGrpSpPr>
          <p:cNvPr id="11" name="组合 10">
            <a:extLst>
              <a:ext uri="{FF2B5EF4-FFF2-40B4-BE49-F238E27FC236}">
                <a16:creationId xmlns:a16="http://schemas.microsoft.com/office/drawing/2014/main" id="{7BFD487F-F546-48C3-A45F-407F36925A3C}"/>
              </a:ext>
            </a:extLst>
          </p:cNvPr>
          <p:cNvGrpSpPr/>
          <p:nvPr/>
        </p:nvGrpSpPr>
        <p:grpSpPr>
          <a:xfrm>
            <a:off x="838200" y="1669543"/>
            <a:ext cx="5092962" cy="3210114"/>
            <a:chOff x="3220874" y="3276600"/>
            <a:chExt cx="4919079" cy="3100515"/>
          </a:xfrm>
        </p:grpSpPr>
        <p:pic>
          <p:nvPicPr>
            <p:cNvPr id="12" name="图片 11" descr="黑暗中的灯光&#10;&#10;中度可信度描述已自动生成">
              <a:extLst>
                <a:ext uri="{FF2B5EF4-FFF2-40B4-BE49-F238E27FC236}">
                  <a16:creationId xmlns:a16="http://schemas.microsoft.com/office/drawing/2014/main" id="{07EF7F3A-20CB-4998-A5C1-4D3E4CAD1DDE}"/>
                </a:ext>
              </a:extLst>
            </p:cNvPr>
            <p:cNvPicPr>
              <a:picLocks noChangeAspect="1"/>
            </p:cNvPicPr>
            <p:nvPr/>
          </p:nvPicPr>
          <p:blipFill rotWithShape="1">
            <a:blip r:embed="rId3">
              <a:extLst>
                <a:ext uri="{28A0092B-C50C-407E-A947-70E740481C1C}">
                  <a14:useLocalDpi xmlns:a14="http://schemas.microsoft.com/office/drawing/2010/main" val="0"/>
                </a:ext>
              </a:extLst>
            </a:blip>
            <a:srcRect l="20499" t="40119" b="44709"/>
            <a:stretch/>
          </p:blipFill>
          <p:spPr>
            <a:xfrm flipH="1">
              <a:off x="3601204" y="3581400"/>
              <a:ext cx="4323595" cy="343865"/>
            </a:xfrm>
            <a:prstGeom prst="rect">
              <a:avLst/>
            </a:prstGeom>
          </p:spPr>
        </p:pic>
        <p:sp>
          <p:nvSpPr>
            <p:cNvPr id="13" name="AutoShape 2">
              <a:extLst>
                <a:ext uri="{FF2B5EF4-FFF2-40B4-BE49-F238E27FC236}">
                  <a16:creationId xmlns:a16="http://schemas.microsoft.com/office/drawing/2014/main" id="{0D15015E-15B9-4349-B30B-FEEF751016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descr="图表&#10;&#10;描述已自动生成">
              <a:extLst>
                <a:ext uri="{FF2B5EF4-FFF2-40B4-BE49-F238E27FC236}">
                  <a16:creationId xmlns:a16="http://schemas.microsoft.com/office/drawing/2014/main" id="{723BDB0C-8158-4C20-9EBF-BF9BFA5DD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0874" y="4025153"/>
              <a:ext cx="4919079" cy="2351962"/>
            </a:xfrm>
            <a:prstGeom prst="rect">
              <a:avLst/>
            </a:prstGeom>
          </p:spPr>
        </p:pic>
      </p:grpSp>
      <p:grpSp>
        <p:nvGrpSpPr>
          <p:cNvPr id="20" name="组合 19">
            <a:extLst>
              <a:ext uri="{FF2B5EF4-FFF2-40B4-BE49-F238E27FC236}">
                <a16:creationId xmlns:a16="http://schemas.microsoft.com/office/drawing/2014/main" id="{649F0CA4-7E86-4F70-91F5-6E50EDF04AE5}"/>
              </a:ext>
            </a:extLst>
          </p:cNvPr>
          <p:cNvGrpSpPr/>
          <p:nvPr/>
        </p:nvGrpSpPr>
        <p:grpSpPr>
          <a:xfrm>
            <a:off x="6096000" y="1985117"/>
            <a:ext cx="5557425" cy="3167090"/>
            <a:chOff x="2289627" y="2108153"/>
            <a:chExt cx="7315215" cy="4168826"/>
          </a:xfrm>
        </p:grpSpPr>
        <p:pic>
          <p:nvPicPr>
            <p:cNvPr id="21" name="图片 20" descr="图片包含 游戏机, 笔记本&#10;&#10;描述已自动生成">
              <a:extLst>
                <a:ext uri="{FF2B5EF4-FFF2-40B4-BE49-F238E27FC236}">
                  <a16:creationId xmlns:a16="http://schemas.microsoft.com/office/drawing/2014/main" id="{9417D87D-8F31-40E8-AABE-634E3D6336EF}"/>
                </a:ext>
              </a:extLst>
            </p:cNvPr>
            <p:cNvPicPr>
              <a:picLocks noChangeAspect="1"/>
            </p:cNvPicPr>
            <p:nvPr/>
          </p:nvPicPr>
          <p:blipFill rotWithShape="1">
            <a:blip r:embed="rId5">
              <a:extLst>
                <a:ext uri="{28A0092B-C50C-407E-A947-70E740481C1C}">
                  <a14:useLocalDpi xmlns:a14="http://schemas.microsoft.com/office/drawing/2010/main" val="0"/>
                </a:ext>
              </a:extLst>
            </a:blip>
            <a:srcRect l="39603" t="41871" b="46129"/>
            <a:stretch/>
          </p:blipFill>
          <p:spPr>
            <a:xfrm flipH="1">
              <a:off x="2879092" y="2108153"/>
              <a:ext cx="6312535" cy="511219"/>
            </a:xfrm>
            <a:prstGeom prst="rect">
              <a:avLst/>
            </a:prstGeom>
          </p:spPr>
        </p:pic>
        <p:pic>
          <p:nvPicPr>
            <p:cNvPr id="22" name="图片 21" descr="图表&#10;&#10;描述已自动生成">
              <a:extLst>
                <a:ext uri="{FF2B5EF4-FFF2-40B4-BE49-F238E27FC236}">
                  <a16:creationId xmlns:a16="http://schemas.microsoft.com/office/drawing/2014/main" id="{21CD2136-1966-41F0-AA4C-F9FAF1CCE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9627" y="2619372"/>
              <a:ext cx="7315215" cy="3657607"/>
            </a:xfrm>
            <a:prstGeom prst="rect">
              <a:avLst/>
            </a:prstGeom>
          </p:spPr>
        </p:pic>
      </p:grpSp>
      <p:sp>
        <p:nvSpPr>
          <p:cNvPr id="4" name="灯片编号占位符 3">
            <a:extLst>
              <a:ext uri="{FF2B5EF4-FFF2-40B4-BE49-F238E27FC236}">
                <a16:creationId xmlns:a16="http://schemas.microsoft.com/office/drawing/2014/main" id="{95EBDCF5-68A6-4E46-938B-64D96F388FED}"/>
              </a:ext>
            </a:extLst>
          </p:cNvPr>
          <p:cNvSpPr>
            <a:spLocks noGrp="1"/>
          </p:cNvSpPr>
          <p:nvPr>
            <p:ph type="sldNum" sz="quarter" idx="12"/>
          </p:nvPr>
        </p:nvSpPr>
        <p:spPr/>
        <p:txBody>
          <a:bodyPr/>
          <a:lstStyle/>
          <a:p>
            <a:fld id="{A07846D2-0F7B-44EB-BB6A-D4EE7066FC2C}" type="slidenum">
              <a:rPr lang="zh-CN" altLang="en-US" smtClean="0"/>
              <a:t>30</a:t>
            </a:fld>
            <a:endParaRPr lang="zh-CN" altLang="en-US" dirty="0"/>
          </a:p>
        </p:txBody>
      </p:sp>
    </p:spTree>
    <p:extLst>
      <p:ext uri="{BB962C8B-B14F-4D97-AF65-F5344CB8AC3E}">
        <p14:creationId xmlns:p14="http://schemas.microsoft.com/office/powerpoint/2010/main" val="2835774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3BF94-6964-481B-8A4F-417B9A71F018}"/>
              </a:ext>
            </a:extLst>
          </p:cNvPr>
          <p:cNvSpPr>
            <a:spLocks noGrp="1"/>
          </p:cNvSpPr>
          <p:nvPr>
            <p:ph type="title"/>
          </p:nvPr>
        </p:nvSpPr>
        <p:spPr/>
        <p:txBody>
          <a:bodyPr/>
          <a:lstStyle/>
          <a:p>
            <a:r>
              <a:rPr lang="en-US" altLang="zh-CN" dirty="0"/>
              <a:t>Result</a:t>
            </a:r>
            <a:endParaRPr lang="zh-CN" altLang="en-US" dirty="0"/>
          </a:p>
        </p:txBody>
      </p:sp>
      <p:grpSp>
        <p:nvGrpSpPr>
          <p:cNvPr id="10" name="组合 9">
            <a:extLst>
              <a:ext uri="{FF2B5EF4-FFF2-40B4-BE49-F238E27FC236}">
                <a16:creationId xmlns:a16="http://schemas.microsoft.com/office/drawing/2014/main" id="{CE896437-662E-4CE2-880D-7458DD1019F5}"/>
              </a:ext>
            </a:extLst>
          </p:cNvPr>
          <p:cNvGrpSpPr/>
          <p:nvPr/>
        </p:nvGrpSpPr>
        <p:grpSpPr>
          <a:xfrm>
            <a:off x="351813" y="2082800"/>
            <a:ext cx="5336599" cy="2907115"/>
            <a:chOff x="1138510" y="1291221"/>
            <a:chExt cx="7315215" cy="3984967"/>
          </a:xfrm>
        </p:grpSpPr>
        <p:pic>
          <p:nvPicPr>
            <p:cNvPr id="18" name="图片 17" descr="黑暗中的灯光&#10;&#10;低可信度描述已自动生成">
              <a:extLst>
                <a:ext uri="{FF2B5EF4-FFF2-40B4-BE49-F238E27FC236}">
                  <a16:creationId xmlns:a16="http://schemas.microsoft.com/office/drawing/2014/main" id="{971F0AD6-A625-4B29-B86C-2EA009FC4DE1}"/>
                </a:ext>
              </a:extLst>
            </p:cNvPr>
            <p:cNvPicPr>
              <a:picLocks noChangeAspect="1"/>
            </p:cNvPicPr>
            <p:nvPr/>
          </p:nvPicPr>
          <p:blipFill rotWithShape="1">
            <a:blip r:embed="rId2">
              <a:extLst>
                <a:ext uri="{28A0092B-C50C-407E-A947-70E740481C1C}">
                  <a14:useLocalDpi xmlns:a14="http://schemas.microsoft.com/office/drawing/2010/main" val="0"/>
                </a:ext>
              </a:extLst>
            </a:blip>
            <a:srcRect t="41567" b="46603"/>
            <a:stretch/>
          </p:blipFill>
          <p:spPr>
            <a:xfrm flipH="1">
              <a:off x="1729420" y="1291221"/>
              <a:ext cx="6462079" cy="327360"/>
            </a:xfrm>
            <a:prstGeom prst="rect">
              <a:avLst/>
            </a:prstGeom>
          </p:spPr>
        </p:pic>
        <p:pic>
          <p:nvPicPr>
            <p:cNvPr id="19" name="图片 18" descr="图表, 直方图&#10;&#10;描述已自动生成">
              <a:extLst>
                <a:ext uri="{FF2B5EF4-FFF2-40B4-BE49-F238E27FC236}">
                  <a16:creationId xmlns:a16="http://schemas.microsoft.com/office/drawing/2014/main" id="{4EC13156-0C98-4764-9964-DF863A1A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510" y="1618581"/>
              <a:ext cx="7315215" cy="3657607"/>
            </a:xfrm>
            <a:prstGeom prst="rect">
              <a:avLst/>
            </a:prstGeom>
          </p:spPr>
        </p:pic>
      </p:grpSp>
      <p:grpSp>
        <p:nvGrpSpPr>
          <p:cNvPr id="20" name="组合 19">
            <a:extLst>
              <a:ext uri="{FF2B5EF4-FFF2-40B4-BE49-F238E27FC236}">
                <a16:creationId xmlns:a16="http://schemas.microsoft.com/office/drawing/2014/main" id="{614617D0-80ED-45BD-AB24-8DEBB9F11221}"/>
              </a:ext>
            </a:extLst>
          </p:cNvPr>
          <p:cNvGrpSpPr/>
          <p:nvPr/>
        </p:nvGrpSpPr>
        <p:grpSpPr>
          <a:xfrm>
            <a:off x="6503590" y="2077720"/>
            <a:ext cx="5336599" cy="2980727"/>
            <a:chOff x="2438392" y="1171931"/>
            <a:chExt cx="7315215" cy="4085872"/>
          </a:xfrm>
        </p:grpSpPr>
        <p:pic>
          <p:nvPicPr>
            <p:cNvPr id="21" name="图片 20" descr="黑暗中的灯光&#10;&#10;中度可信度描述已自动生成">
              <a:extLst>
                <a:ext uri="{FF2B5EF4-FFF2-40B4-BE49-F238E27FC236}">
                  <a16:creationId xmlns:a16="http://schemas.microsoft.com/office/drawing/2014/main" id="{77644AA2-6028-476A-B363-26E15BE68C01}"/>
                </a:ext>
              </a:extLst>
            </p:cNvPr>
            <p:cNvPicPr>
              <a:picLocks noChangeAspect="1"/>
            </p:cNvPicPr>
            <p:nvPr/>
          </p:nvPicPr>
          <p:blipFill rotWithShape="1">
            <a:blip r:embed="rId4">
              <a:extLst>
                <a:ext uri="{28A0092B-C50C-407E-A947-70E740481C1C}">
                  <a14:useLocalDpi xmlns:a14="http://schemas.microsoft.com/office/drawing/2010/main" val="0"/>
                </a:ext>
              </a:extLst>
            </a:blip>
            <a:srcRect t="41966" b="46204"/>
            <a:stretch/>
          </p:blipFill>
          <p:spPr>
            <a:xfrm flipH="1">
              <a:off x="3028027" y="1171931"/>
              <a:ext cx="6411807" cy="428265"/>
            </a:xfrm>
            <a:prstGeom prst="rect">
              <a:avLst/>
            </a:prstGeom>
          </p:spPr>
        </p:pic>
        <p:pic>
          <p:nvPicPr>
            <p:cNvPr id="22" name="图片 21" descr="图表&#10;&#10;描述已自动生成">
              <a:extLst>
                <a:ext uri="{FF2B5EF4-FFF2-40B4-BE49-F238E27FC236}">
                  <a16:creationId xmlns:a16="http://schemas.microsoft.com/office/drawing/2014/main" id="{779B9C1C-98C4-4C72-B047-4F77F37D16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392" y="1600196"/>
              <a:ext cx="7315215" cy="3657607"/>
            </a:xfrm>
            <a:prstGeom prst="rect">
              <a:avLst/>
            </a:prstGeom>
          </p:spPr>
        </p:pic>
      </p:grpSp>
      <p:sp>
        <p:nvSpPr>
          <p:cNvPr id="4" name="灯片编号占位符 3">
            <a:extLst>
              <a:ext uri="{FF2B5EF4-FFF2-40B4-BE49-F238E27FC236}">
                <a16:creationId xmlns:a16="http://schemas.microsoft.com/office/drawing/2014/main" id="{FCFD11C7-D403-4164-B586-3F9C60BF1168}"/>
              </a:ext>
            </a:extLst>
          </p:cNvPr>
          <p:cNvSpPr>
            <a:spLocks noGrp="1"/>
          </p:cNvSpPr>
          <p:nvPr>
            <p:ph type="sldNum" sz="quarter" idx="12"/>
          </p:nvPr>
        </p:nvSpPr>
        <p:spPr/>
        <p:txBody>
          <a:bodyPr/>
          <a:lstStyle/>
          <a:p>
            <a:fld id="{A07846D2-0F7B-44EB-BB6A-D4EE7066FC2C}" type="slidenum">
              <a:rPr lang="zh-CN" altLang="en-US" smtClean="0"/>
              <a:t>31</a:t>
            </a:fld>
            <a:endParaRPr lang="zh-CN" altLang="en-US" dirty="0"/>
          </a:p>
        </p:txBody>
      </p:sp>
    </p:spTree>
    <p:extLst>
      <p:ext uri="{BB962C8B-B14F-4D97-AF65-F5344CB8AC3E}">
        <p14:creationId xmlns:p14="http://schemas.microsoft.com/office/powerpoint/2010/main" val="77850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3BF94-6964-481B-8A4F-417B9A71F018}"/>
              </a:ext>
            </a:extLst>
          </p:cNvPr>
          <p:cNvSpPr>
            <a:spLocks noGrp="1"/>
          </p:cNvSpPr>
          <p:nvPr>
            <p:ph type="title"/>
          </p:nvPr>
        </p:nvSpPr>
        <p:spPr/>
        <p:txBody>
          <a:bodyPr/>
          <a:lstStyle/>
          <a:p>
            <a:r>
              <a:rPr lang="en-US" altLang="zh-CN" dirty="0"/>
              <a:t>Result</a:t>
            </a:r>
            <a:endParaRPr lang="zh-CN" altLang="en-US" dirty="0"/>
          </a:p>
        </p:txBody>
      </p:sp>
      <p:grpSp>
        <p:nvGrpSpPr>
          <p:cNvPr id="9" name="组合 8">
            <a:extLst>
              <a:ext uri="{FF2B5EF4-FFF2-40B4-BE49-F238E27FC236}">
                <a16:creationId xmlns:a16="http://schemas.microsoft.com/office/drawing/2014/main" id="{985F8518-9F11-49FD-A6B1-BE0BEBCB749B}"/>
              </a:ext>
            </a:extLst>
          </p:cNvPr>
          <p:cNvGrpSpPr/>
          <p:nvPr/>
        </p:nvGrpSpPr>
        <p:grpSpPr>
          <a:xfrm>
            <a:off x="507993" y="1690688"/>
            <a:ext cx="5588007" cy="3121150"/>
            <a:chOff x="2438392" y="1171931"/>
            <a:chExt cx="7315215" cy="4085872"/>
          </a:xfrm>
        </p:grpSpPr>
        <p:pic>
          <p:nvPicPr>
            <p:cNvPr id="11" name="图片 10" descr="电脑的屏幕&#10;&#10;低可信度描述已自动生成">
              <a:extLst>
                <a:ext uri="{FF2B5EF4-FFF2-40B4-BE49-F238E27FC236}">
                  <a16:creationId xmlns:a16="http://schemas.microsoft.com/office/drawing/2014/main" id="{27F981D8-4B0B-4B66-AC75-6D54670D8066}"/>
                </a:ext>
              </a:extLst>
            </p:cNvPr>
            <p:cNvPicPr>
              <a:picLocks noChangeAspect="1"/>
            </p:cNvPicPr>
            <p:nvPr/>
          </p:nvPicPr>
          <p:blipFill rotWithShape="1">
            <a:blip r:embed="rId2">
              <a:extLst>
                <a:ext uri="{28A0092B-C50C-407E-A947-70E740481C1C}">
                  <a14:useLocalDpi xmlns:a14="http://schemas.microsoft.com/office/drawing/2010/main" val="0"/>
                </a:ext>
              </a:extLst>
            </a:blip>
            <a:srcRect t="42240" b="45920"/>
            <a:stretch/>
          </p:blipFill>
          <p:spPr>
            <a:xfrm flipH="1">
              <a:off x="3027422" y="1171931"/>
              <a:ext cx="6430342" cy="428265"/>
            </a:xfrm>
            <a:prstGeom prst="rect">
              <a:avLst/>
            </a:prstGeom>
          </p:spPr>
        </p:pic>
        <p:pic>
          <p:nvPicPr>
            <p:cNvPr id="12" name="图片 11" descr="图表&#10;&#10;描述已自动生成">
              <a:extLst>
                <a:ext uri="{FF2B5EF4-FFF2-40B4-BE49-F238E27FC236}">
                  <a16:creationId xmlns:a16="http://schemas.microsoft.com/office/drawing/2014/main" id="{D705BCF5-5F42-4DDC-A718-0910197CB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2" y="1600196"/>
              <a:ext cx="7315215" cy="3657607"/>
            </a:xfrm>
            <a:prstGeom prst="rect">
              <a:avLst/>
            </a:prstGeom>
          </p:spPr>
        </p:pic>
      </p:grpSp>
      <p:grpSp>
        <p:nvGrpSpPr>
          <p:cNvPr id="13" name="组合 12">
            <a:extLst>
              <a:ext uri="{FF2B5EF4-FFF2-40B4-BE49-F238E27FC236}">
                <a16:creationId xmlns:a16="http://schemas.microsoft.com/office/drawing/2014/main" id="{7CA26EC0-BEC1-4971-87ED-15693D4E9D26}"/>
              </a:ext>
            </a:extLst>
          </p:cNvPr>
          <p:cNvGrpSpPr/>
          <p:nvPr/>
        </p:nvGrpSpPr>
        <p:grpSpPr>
          <a:xfrm>
            <a:off x="6215746" y="1690688"/>
            <a:ext cx="5588007" cy="3121150"/>
            <a:chOff x="2438392" y="1171931"/>
            <a:chExt cx="7315215" cy="4085872"/>
          </a:xfrm>
        </p:grpSpPr>
        <p:pic>
          <p:nvPicPr>
            <p:cNvPr id="14" name="图片 13" descr="模糊的灯光&#10;&#10;中度可信度描述已自动生成">
              <a:extLst>
                <a:ext uri="{FF2B5EF4-FFF2-40B4-BE49-F238E27FC236}">
                  <a16:creationId xmlns:a16="http://schemas.microsoft.com/office/drawing/2014/main" id="{95C7EB71-3AAA-47F8-97D3-873999232D88}"/>
                </a:ext>
              </a:extLst>
            </p:cNvPr>
            <p:cNvPicPr>
              <a:picLocks noChangeAspect="1"/>
            </p:cNvPicPr>
            <p:nvPr/>
          </p:nvPicPr>
          <p:blipFill rotWithShape="1">
            <a:blip r:embed="rId4">
              <a:extLst>
                <a:ext uri="{28A0092B-C50C-407E-A947-70E740481C1C}">
                  <a14:useLocalDpi xmlns:a14="http://schemas.microsoft.com/office/drawing/2010/main" val="0"/>
                </a:ext>
              </a:extLst>
            </a:blip>
            <a:srcRect t="41647" b="46523"/>
            <a:stretch/>
          </p:blipFill>
          <p:spPr>
            <a:xfrm flipH="1">
              <a:off x="3021899" y="1171931"/>
              <a:ext cx="6426900" cy="428265"/>
            </a:xfrm>
            <a:prstGeom prst="rect">
              <a:avLst/>
            </a:prstGeom>
          </p:spPr>
        </p:pic>
        <p:pic>
          <p:nvPicPr>
            <p:cNvPr id="15" name="图片 14" descr="图表, 直方图&#10;&#10;描述已自动生成">
              <a:extLst>
                <a:ext uri="{FF2B5EF4-FFF2-40B4-BE49-F238E27FC236}">
                  <a16:creationId xmlns:a16="http://schemas.microsoft.com/office/drawing/2014/main" id="{4786B999-A855-440E-8D8F-446E52072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392" y="1600196"/>
              <a:ext cx="7315215" cy="3657607"/>
            </a:xfrm>
            <a:prstGeom prst="rect">
              <a:avLst/>
            </a:prstGeom>
          </p:spPr>
        </p:pic>
      </p:grpSp>
      <p:sp>
        <p:nvSpPr>
          <p:cNvPr id="4" name="灯片编号占位符 3">
            <a:extLst>
              <a:ext uri="{FF2B5EF4-FFF2-40B4-BE49-F238E27FC236}">
                <a16:creationId xmlns:a16="http://schemas.microsoft.com/office/drawing/2014/main" id="{69F3DB2B-9CC4-42DB-9127-07D182EDAE6B}"/>
              </a:ext>
            </a:extLst>
          </p:cNvPr>
          <p:cNvSpPr>
            <a:spLocks noGrp="1"/>
          </p:cNvSpPr>
          <p:nvPr>
            <p:ph type="sldNum" sz="quarter" idx="12"/>
          </p:nvPr>
        </p:nvSpPr>
        <p:spPr/>
        <p:txBody>
          <a:bodyPr/>
          <a:lstStyle/>
          <a:p>
            <a:fld id="{A07846D2-0F7B-44EB-BB6A-D4EE7066FC2C}" type="slidenum">
              <a:rPr lang="zh-CN" altLang="en-US" smtClean="0"/>
              <a:t>32</a:t>
            </a:fld>
            <a:endParaRPr lang="zh-CN" altLang="en-US" dirty="0"/>
          </a:p>
        </p:txBody>
      </p:sp>
    </p:spTree>
    <p:extLst>
      <p:ext uri="{BB962C8B-B14F-4D97-AF65-F5344CB8AC3E}">
        <p14:creationId xmlns:p14="http://schemas.microsoft.com/office/powerpoint/2010/main" val="3965691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3BF94-6964-481B-8A4F-417B9A71F018}"/>
              </a:ext>
            </a:extLst>
          </p:cNvPr>
          <p:cNvSpPr>
            <a:spLocks noGrp="1"/>
          </p:cNvSpPr>
          <p:nvPr>
            <p:ph type="title"/>
          </p:nvPr>
        </p:nvSpPr>
        <p:spPr/>
        <p:txBody>
          <a:bodyPr/>
          <a:lstStyle/>
          <a:p>
            <a:r>
              <a:rPr lang="en-US" altLang="zh-CN" dirty="0"/>
              <a:t>Result</a:t>
            </a:r>
            <a:endParaRPr lang="zh-CN" altLang="en-US" dirty="0"/>
          </a:p>
        </p:txBody>
      </p:sp>
      <p:grpSp>
        <p:nvGrpSpPr>
          <p:cNvPr id="10" name="组合 9">
            <a:extLst>
              <a:ext uri="{FF2B5EF4-FFF2-40B4-BE49-F238E27FC236}">
                <a16:creationId xmlns:a16="http://schemas.microsoft.com/office/drawing/2014/main" id="{5959CF50-B419-4B6E-9B66-C9334E559725}"/>
              </a:ext>
            </a:extLst>
          </p:cNvPr>
          <p:cNvGrpSpPr/>
          <p:nvPr/>
        </p:nvGrpSpPr>
        <p:grpSpPr>
          <a:xfrm>
            <a:off x="644774" y="1897060"/>
            <a:ext cx="5593473" cy="3124203"/>
            <a:chOff x="2438392" y="1171931"/>
            <a:chExt cx="7315215" cy="4085872"/>
          </a:xfrm>
        </p:grpSpPr>
        <p:pic>
          <p:nvPicPr>
            <p:cNvPr id="16" name="图片 15" descr="黑暗中的灯光&#10;&#10;中度可信度描述已自动生成">
              <a:extLst>
                <a:ext uri="{FF2B5EF4-FFF2-40B4-BE49-F238E27FC236}">
                  <a16:creationId xmlns:a16="http://schemas.microsoft.com/office/drawing/2014/main" id="{DEDD01F3-EE6F-4F64-B6D4-5EE822FF4105}"/>
                </a:ext>
              </a:extLst>
            </p:cNvPr>
            <p:cNvPicPr>
              <a:picLocks noChangeAspect="1"/>
            </p:cNvPicPr>
            <p:nvPr/>
          </p:nvPicPr>
          <p:blipFill rotWithShape="1">
            <a:blip r:embed="rId3">
              <a:extLst>
                <a:ext uri="{28A0092B-C50C-407E-A947-70E740481C1C}">
                  <a14:useLocalDpi xmlns:a14="http://schemas.microsoft.com/office/drawing/2010/main" val="0"/>
                </a:ext>
              </a:extLst>
            </a:blip>
            <a:srcRect t="41920" b="46240"/>
            <a:stretch/>
          </p:blipFill>
          <p:spPr>
            <a:xfrm flipH="1">
              <a:off x="3108254" y="1171931"/>
              <a:ext cx="6349510" cy="428265"/>
            </a:xfrm>
            <a:prstGeom prst="rect">
              <a:avLst/>
            </a:prstGeom>
          </p:spPr>
        </p:pic>
        <p:pic>
          <p:nvPicPr>
            <p:cNvPr id="17" name="图片 16" descr="图表, 直方图&#10;&#10;描述已自动生成">
              <a:extLst>
                <a:ext uri="{FF2B5EF4-FFF2-40B4-BE49-F238E27FC236}">
                  <a16:creationId xmlns:a16="http://schemas.microsoft.com/office/drawing/2014/main" id="{C40A0C64-3F10-4D13-85E2-CF6906372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392" y="1600196"/>
              <a:ext cx="7315215" cy="3657607"/>
            </a:xfrm>
            <a:prstGeom prst="rect">
              <a:avLst/>
            </a:prstGeom>
          </p:spPr>
        </p:pic>
      </p:grpSp>
      <p:grpSp>
        <p:nvGrpSpPr>
          <p:cNvPr id="18" name="组合 17">
            <a:extLst>
              <a:ext uri="{FF2B5EF4-FFF2-40B4-BE49-F238E27FC236}">
                <a16:creationId xmlns:a16="http://schemas.microsoft.com/office/drawing/2014/main" id="{E86CA709-E6BD-4044-81A7-29FBD55B32A4}"/>
              </a:ext>
            </a:extLst>
          </p:cNvPr>
          <p:cNvGrpSpPr/>
          <p:nvPr/>
        </p:nvGrpSpPr>
        <p:grpSpPr>
          <a:xfrm>
            <a:off x="6324446" y="1912362"/>
            <a:ext cx="5430681" cy="3033276"/>
            <a:chOff x="2438392" y="1171931"/>
            <a:chExt cx="7315215" cy="4085872"/>
          </a:xfrm>
        </p:grpSpPr>
        <p:pic>
          <p:nvPicPr>
            <p:cNvPr id="19" name="图片 18" descr="黑暗里有灯光&#10;&#10;中度可信度描述已自动生成">
              <a:extLst>
                <a:ext uri="{FF2B5EF4-FFF2-40B4-BE49-F238E27FC236}">
                  <a16:creationId xmlns:a16="http://schemas.microsoft.com/office/drawing/2014/main" id="{DAD75B02-7374-4E3A-AACE-E6AC3F4CE722}"/>
                </a:ext>
              </a:extLst>
            </p:cNvPr>
            <p:cNvPicPr>
              <a:picLocks noChangeAspect="1"/>
            </p:cNvPicPr>
            <p:nvPr/>
          </p:nvPicPr>
          <p:blipFill rotWithShape="1">
            <a:blip r:embed="rId5">
              <a:extLst>
                <a:ext uri="{28A0092B-C50C-407E-A947-70E740481C1C}">
                  <a14:useLocalDpi xmlns:a14="http://schemas.microsoft.com/office/drawing/2010/main" val="0"/>
                </a:ext>
              </a:extLst>
            </a:blip>
            <a:srcRect t="42101" b="46031"/>
            <a:stretch/>
          </p:blipFill>
          <p:spPr>
            <a:xfrm flipH="1">
              <a:off x="3036424" y="1171931"/>
              <a:ext cx="6412375" cy="428265"/>
            </a:xfrm>
            <a:prstGeom prst="rect">
              <a:avLst/>
            </a:prstGeom>
          </p:spPr>
        </p:pic>
        <p:pic>
          <p:nvPicPr>
            <p:cNvPr id="20" name="图片 19" descr="图表, 直方图&#10;&#10;描述已自动生成">
              <a:extLst>
                <a:ext uri="{FF2B5EF4-FFF2-40B4-BE49-F238E27FC236}">
                  <a16:creationId xmlns:a16="http://schemas.microsoft.com/office/drawing/2014/main" id="{97BDAEA8-157F-403A-9E1B-B7900145FF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392" y="1600196"/>
              <a:ext cx="7315215" cy="3657607"/>
            </a:xfrm>
            <a:prstGeom prst="rect">
              <a:avLst/>
            </a:prstGeom>
          </p:spPr>
        </p:pic>
      </p:grpSp>
      <p:sp>
        <p:nvSpPr>
          <p:cNvPr id="4" name="灯片编号占位符 3">
            <a:extLst>
              <a:ext uri="{FF2B5EF4-FFF2-40B4-BE49-F238E27FC236}">
                <a16:creationId xmlns:a16="http://schemas.microsoft.com/office/drawing/2014/main" id="{F5D7061E-035C-4AA6-83E9-F0CC51D56150}"/>
              </a:ext>
            </a:extLst>
          </p:cNvPr>
          <p:cNvSpPr>
            <a:spLocks noGrp="1"/>
          </p:cNvSpPr>
          <p:nvPr>
            <p:ph type="sldNum" sz="quarter" idx="12"/>
          </p:nvPr>
        </p:nvSpPr>
        <p:spPr/>
        <p:txBody>
          <a:bodyPr/>
          <a:lstStyle/>
          <a:p>
            <a:fld id="{A07846D2-0F7B-44EB-BB6A-D4EE7066FC2C}" type="slidenum">
              <a:rPr lang="zh-CN" altLang="en-US" smtClean="0"/>
              <a:t>33</a:t>
            </a:fld>
            <a:endParaRPr lang="zh-CN" altLang="en-US" dirty="0"/>
          </a:p>
        </p:txBody>
      </p:sp>
    </p:spTree>
    <p:extLst>
      <p:ext uri="{BB962C8B-B14F-4D97-AF65-F5344CB8AC3E}">
        <p14:creationId xmlns:p14="http://schemas.microsoft.com/office/powerpoint/2010/main" val="320635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3BF94-6964-481B-8A4F-417B9A71F018}"/>
              </a:ext>
            </a:extLst>
          </p:cNvPr>
          <p:cNvSpPr>
            <a:spLocks noGrp="1"/>
          </p:cNvSpPr>
          <p:nvPr>
            <p:ph type="title"/>
          </p:nvPr>
        </p:nvSpPr>
        <p:spPr/>
        <p:txBody>
          <a:bodyPr/>
          <a:lstStyle/>
          <a:p>
            <a:r>
              <a:rPr lang="en-US" altLang="zh-CN" dirty="0"/>
              <a:t>Result</a:t>
            </a:r>
            <a:endParaRPr lang="zh-CN" altLang="en-US" dirty="0"/>
          </a:p>
        </p:txBody>
      </p:sp>
      <p:grpSp>
        <p:nvGrpSpPr>
          <p:cNvPr id="10" name="组合 9">
            <a:extLst>
              <a:ext uri="{FF2B5EF4-FFF2-40B4-BE49-F238E27FC236}">
                <a16:creationId xmlns:a16="http://schemas.microsoft.com/office/drawing/2014/main" id="{08A63D35-7105-4223-BF9F-DDF76F25D696}"/>
              </a:ext>
            </a:extLst>
          </p:cNvPr>
          <p:cNvGrpSpPr/>
          <p:nvPr/>
        </p:nvGrpSpPr>
        <p:grpSpPr>
          <a:xfrm>
            <a:off x="838200" y="1938636"/>
            <a:ext cx="5336599" cy="2980727"/>
            <a:chOff x="2438392" y="1171931"/>
            <a:chExt cx="7315215" cy="4085872"/>
          </a:xfrm>
        </p:grpSpPr>
        <p:pic>
          <p:nvPicPr>
            <p:cNvPr id="13" name="图片 12" descr="黑暗中的灯光&#10;&#10;中度可信度描述已自动生成">
              <a:extLst>
                <a:ext uri="{FF2B5EF4-FFF2-40B4-BE49-F238E27FC236}">
                  <a16:creationId xmlns:a16="http://schemas.microsoft.com/office/drawing/2014/main" id="{2AF64889-22DC-4C49-8389-1D2E5D939CD7}"/>
                </a:ext>
              </a:extLst>
            </p:cNvPr>
            <p:cNvPicPr>
              <a:picLocks noChangeAspect="1"/>
            </p:cNvPicPr>
            <p:nvPr/>
          </p:nvPicPr>
          <p:blipFill rotWithShape="1">
            <a:blip r:embed="rId3">
              <a:extLst>
                <a:ext uri="{28A0092B-C50C-407E-A947-70E740481C1C}">
                  <a14:useLocalDpi xmlns:a14="http://schemas.microsoft.com/office/drawing/2010/main" val="0"/>
                </a:ext>
              </a:extLst>
            </a:blip>
            <a:srcRect t="41966" b="46204"/>
            <a:stretch/>
          </p:blipFill>
          <p:spPr>
            <a:xfrm flipH="1">
              <a:off x="3028027" y="1171931"/>
              <a:ext cx="6411807" cy="428265"/>
            </a:xfrm>
            <a:prstGeom prst="rect">
              <a:avLst/>
            </a:prstGeom>
          </p:spPr>
        </p:pic>
        <p:pic>
          <p:nvPicPr>
            <p:cNvPr id="14" name="图片 13" descr="图表&#10;&#10;描述已自动生成">
              <a:extLst>
                <a:ext uri="{FF2B5EF4-FFF2-40B4-BE49-F238E27FC236}">
                  <a16:creationId xmlns:a16="http://schemas.microsoft.com/office/drawing/2014/main" id="{DE73DBB6-6CD7-498D-9E77-FF7E68EAB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392" y="1600196"/>
              <a:ext cx="7315215" cy="3657607"/>
            </a:xfrm>
            <a:prstGeom prst="rect">
              <a:avLst/>
            </a:prstGeom>
          </p:spPr>
        </p:pic>
      </p:grpSp>
      <p:pic>
        <p:nvPicPr>
          <p:cNvPr id="4" name="图片 3" descr="图表, 条形图&#10;&#10;描述已自动生成">
            <a:extLst>
              <a:ext uri="{FF2B5EF4-FFF2-40B4-BE49-F238E27FC236}">
                <a16:creationId xmlns:a16="http://schemas.microsoft.com/office/drawing/2014/main" id="{33216E89-BA90-47FD-B644-EAE1513C0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0788" y="1938636"/>
            <a:ext cx="5754409" cy="2877204"/>
          </a:xfrm>
          <a:prstGeom prst="rect">
            <a:avLst/>
          </a:prstGeom>
        </p:spPr>
      </p:pic>
      <p:sp>
        <p:nvSpPr>
          <p:cNvPr id="15" name="内容占位符 2">
            <a:extLst>
              <a:ext uri="{FF2B5EF4-FFF2-40B4-BE49-F238E27FC236}">
                <a16:creationId xmlns:a16="http://schemas.microsoft.com/office/drawing/2014/main" id="{0CFB9D2F-DD1B-4793-AF66-FF1CE088D2B4}"/>
              </a:ext>
            </a:extLst>
          </p:cNvPr>
          <p:cNvSpPr txBox="1">
            <a:spLocks/>
          </p:cNvSpPr>
          <p:nvPr/>
        </p:nvSpPr>
        <p:spPr>
          <a:xfrm>
            <a:off x="1676400" y="5128268"/>
            <a:ext cx="10515600" cy="1214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D-lines of Sodium (588.9 and 589.5 nm)</a:t>
            </a:r>
            <a:endParaRPr lang="zh-CN" altLang="en-US" dirty="0"/>
          </a:p>
        </p:txBody>
      </p:sp>
      <p:sp>
        <p:nvSpPr>
          <p:cNvPr id="5" name="矩形 4">
            <a:extLst>
              <a:ext uri="{FF2B5EF4-FFF2-40B4-BE49-F238E27FC236}">
                <a16:creationId xmlns:a16="http://schemas.microsoft.com/office/drawing/2014/main" id="{343E4CC0-ECCC-4760-B225-165F05CCB451}"/>
              </a:ext>
            </a:extLst>
          </p:cNvPr>
          <p:cNvSpPr/>
          <p:nvPr/>
        </p:nvSpPr>
        <p:spPr>
          <a:xfrm>
            <a:off x="3104374" y="2638720"/>
            <a:ext cx="650240" cy="3454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0A1A1BB8-71F7-4AED-A8E2-544414913507}"/>
                  </a:ext>
                </a:extLst>
              </p:cNvPr>
              <p:cNvSpPr txBox="1">
                <a:spLocks/>
              </p:cNvSpPr>
              <p:nvPr/>
            </p:nvSpPr>
            <p:spPr>
              <a:xfrm>
                <a:off x="2443218" y="5643880"/>
                <a:ext cx="10515600" cy="1214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CN" i="1" dirty="0" smtClean="0">
                        <a:latin typeface="Cambria Math" panose="02040503050406030204" pitchFamily="18" charset="0"/>
                      </a:rPr>
                      <m:t>𝑅𝑒𝑠𝑜𝑙𝑢𝑡𝑖𝑜𝑛</m:t>
                    </m:r>
                    <m:r>
                      <a:rPr lang="en-US" altLang="zh-CN" i="1" dirty="0">
                        <a:latin typeface="Cambria Math" panose="02040503050406030204" pitchFamily="18" charset="0"/>
                        <a:ea typeface="Cambria Math" panose="02040503050406030204" pitchFamily="18" charset="0"/>
                      </a:rPr>
                      <m:t>&lt;</m:t>
                    </m:r>
                    <m:r>
                      <a:rPr lang="en-US" altLang="zh-CN" b="0" i="1" dirty="0" smtClean="0">
                        <a:latin typeface="Cambria Math" panose="02040503050406030204" pitchFamily="18" charset="0"/>
                        <a:ea typeface="Cambria Math" panose="02040503050406030204" pitchFamily="18" charset="0"/>
                      </a:rPr>
                      <m:t>0.6 </m:t>
                    </m:r>
                    <m:r>
                      <a:rPr lang="en-US" altLang="zh-CN" b="0" i="1" dirty="0" smtClean="0">
                        <a:latin typeface="Cambria Math" panose="02040503050406030204" pitchFamily="18" charset="0"/>
                        <a:ea typeface="Cambria Math" panose="02040503050406030204" pitchFamily="18" charset="0"/>
                      </a:rPr>
                      <m:t>𝑛𝑚</m:t>
                    </m:r>
                    <m:r>
                      <a:rPr lang="en-US" altLang="zh-CN" b="0" i="1" dirty="0" smtClean="0">
                        <a:latin typeface="Cambria Math" panose="02040503050406030204" pitchFamily="18" charset="0"/>
                        <a:ea typeface="Cambria Math" panose="02040503050406030204" pitchFamily="18" charset="0"/>
                      </a:rPr>
                      <m:t> &lt;1 </m:t>
                    </m:r>
                    <m:r>
                      <a:rPr lang="en-US" altLang="zh-CN" b="0" i="1" dirty="0" smtClean="0">
                        <a:latin typeface="Cambria Math" panose="02040503050406030204" pitchFamily="18" charset="0"/>
                        <a:ea typeface="Cambria Math" panose="02040503050406030204" pitchFamily="18" charset="0"/>
                      </a:rPr>
                      <m:t>𝑛𝑚</m:t>
                    </m:r>
                  </m:oMath>
                </a14:m>
                <a:r>
                  <a:rPr lang="en-US" altLang="zh-CN" dirty="0"/>
                  <a:t> </a:t>
                </a:r>
                <a:endParaRPr lang="zh-CN" altLang="en-US" dirty="0"/>
              </a:p>
            </p:txBody>
          </p:sp>
        </mc:Choice>
        <mc:Fallback xmlns="">
          <p:sp>
            <p:nvSpPr>
              <p:cNvPr id="16" name="内容占位符 2">
                <a:extLst>
                  <a:ext uri="{FF2B5EF4-FFF2-40B4-BE49-F238E27FC236}">
                    <a16:creationId xmlns:a16="http://schemas.microsoft.com/office/drawing/2014/main" id="{0A1A1BB8-71F7-4AED-A8E2-544414913507}"/>
                  </a:ext>
                </a:extLst>
              </p:cNvPr>
              <p:cNvSpPr txBox="1">
                <a:spLocks noRot="1" noChangeAspect="1" noMove="1" noResize="1" noEditPoints="1" noAdjustHandles="1" noChangeArrowheads="1" noChangeShapeType="1" noTextEdit="1"/>
              </p:cNvSpPr>
              <p:nvPr/>
            </p:nvSpPr>
            <p:spPr>
              <a:xfrm>
                <a:off x="2443218" y="5643880"/>
                <a:ext cx="10515600" cy="1214120"/>
              </a:xfrm>
              <a:prstGeom prst="rect">
                <a:avLst/>
              </a:prstGeom>
              <a:blipFill>
                <a:blip r:embed="rId6"/>
                <a:stretch>
                  <a:fillRect/>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E4E7249B-423D-416D-98A8-D2F9C32553B1}"/>
              </a:ext>
            </a:extLst>
          </p:cNvPr>
          <p:cNvSpPr>
            <a:spLocks noGrp="1"/>
          </p:cNvSpPr>
          <p:nvPr>
            <p:ph type="sldNum" sz="quarter" idx="12"/>
          </p:nvPr>
        </p:nvSpPr>
        <p:spPr/>
        <p:txBody>
          <a:bodyPr/>
          <a:lstStyle/>
          <a:p>
            <a:fld id="{A07846D2-0F7B-44EB-BB6A-D4EE7066FC2C}" type="slidenum">
              <a:rPr lang="zh-CN" altLang="en-US" smtClean="0"/>
              <a:t>34</a:t>
            </a:fld>
            <a:endParaRPr lang="zh-CN" altLang="en-US" dirty="0"/>
          </a:p>
        </p:txBody>
      </p:sp>
    </p:spTree>
    <p:extLst>
      <p:ext uri="{BB962C8B-B14F-4D97-AF65-F5344CB8AC3E}">
        <p14:creationId xmlns:p14="http://schemas.microsoft.com/office/powerpoint/2010/main" val="2828264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3BF94-6964-481B-8A4F-417B9A71F018}"/>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05BA0CD3-08A6-4E55-996B-05C3754DFA73}"/>
              </a:ext>
            </a:extLst>
          </p:cNvPr>
          <p:cNvSpPr>
            <a:spLocks noGrp="1"/>
          </p:cNvSpPr>
          <p:nvPr>
            <p:ph idx="1"/>
          </p:nvPr>
        </p:nvSpPr>
        <p:spPr/>
        <p:txBody>
          <a:bodyPr>
            <a:normAutofit/>
          </a:bodyPr>
          <a:lstStyle/>
          <a:p>
            <a:r>
              <a:rPr lang="en-US" altLang="zh-CN" sz="2400" dirty="0"/>
              <a:t>The spectrometer achieves the 0.6 nm resolution</a:t>
            </a:r>
          </a:p>
          <a:p>
            <a:r>
              <a:rPr lang="en-US" altLang="zh-CN" sz="2400" dirty="0"/>
              <a:t>The total cost is about 1200 CNY</a:t>
            </a:r>
          </a:p>
          <a:p>
            <a:r>
              <a:rPr lang="en-US" altLang="zh-CN" sz="2400" dirty="0"/>
              <a:t>The wavelength range is around 350-950 nm</a:t>
            </a:r>
          </a:p>
          <a:p>
            <a:r>
              <a:rPr lang="en-US" altLang="zh-CN" sz="2400" dirty="0"/>
              <a:t>An easy-to-use software is built. </a:t>
            </a:r>
          </a:p>
          <a:p>
            <a:r>
              <a:rPr lang="en-US" altLang="zh-CN" sz="2400" dirty="0"/>
              <a:t>All the material is open-sourced in my Github Repository:</a:t>
            </a:r>
          </a:p>
          <a:p>
            <a:pPr marL="0" indent="0">
              <a:buNone/>
            </a:pPr>
            <a:r>
              <a:rPr lang="en-US" altLang="zh-CN" sz="2400" dirty="0"/>
              <a:t>	https://github.com/szl0834 </a:t>
            </a:r>
          </a:p>
          <a:p>
            <a:endParaRPr lang="en-US" altLang="zh-CN" sz="2400" dirty="0"/>
          </a:p>
          <a:p>
            <a:pPr marL="0" indent="0">
              <a:buNone/>
            </a:pPr>
            <a:r>
              <a:rPr lang="en-US" altLang="zh-CN" sz="2400" dirty="0"/>
              <a:t>In conclusion, the project satisfied the design goals.</a:t>
            </a:r>
            <a:endParaRPr lang="zh-CN" altLang="en-US" sz="2400" dirty="0"/>
          </a:p>
        </p:txBody>
      </p:sp>
      <p:sp>
        <p:nvSpPr>
          <p:cNvPr id="5" name="灯片编号占位符 4">
            <a:extLst>
              <a:ext uri="{FF2B5EF4-FFF2-40B4-BE49-F238E27FC236}">
                <a16:creationId xmlns:a16="http://schemas.microsoft.com/office/drawing/2014/main" id="{921EAA94-E713-4E74-9F5D-65A1361D16CA}"/>
              </a:ext>
            </a:extLst>
          </p:cNvPr>
          <p:cNvSpPr>
            <a:spLocks noGrp="1"/>
          </p:cNvSpPr>
          <p:nvPr>
            <p:ph type="sldNum" sz="quarter" idx="12"/>
          </p:nvPr>
        </p:nvSpPr>
        <p:spPr/>
        <p:txBody>
          <a:bodyPr/>
          <a:lstStyle/>
          <a:p>
            <a:fld id="{A07846D2-0F7B-44EB-BB6A-D4EE7066FC2C}" type="slidenum">
              <a:rPr lang="zh-CN" altLang="en-US" smtClean="0"/>
              <a:t>35</a:t>
            </a:fld>
            <a:endParaRPr lang="zh-CN" altLang="en-US" dirty="0"/>
          </a:p>
        </p:txBody>
      </p:sp>
    </p:spTree>
    <p:extLst>
      <p:ext uri="{BB962C8B-B14F-4D97-AF65-F5344CB8AC3E}">
        <p14:creationId xmlns:p14="http://schemas.microsoft.com/office/powerpoint/2010/main" val="2666797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3BF94-6964-481B-8A4F-417B9A71F018}"/>
              </a:ext>
            </a:extLst>
          </p:cNvPr>
          <p:cNvSpPr>
            <a:spLocks noGrp="1"/>
          </p:cNvSpPr>
          <p:nvPr>
            <p:ph type="title"/>
          </p:nvPr>
        </p:nvSpPr>
        <p:spPr/>
        <p:txBody>
          <a:bodyPr/>
          <a:lstStyle/>
          <a:p>
            <a:r>
              <a:rPr lang="en-US" altLang="zh-CN" dirty="0"/>
              <a:t>Future Works</a:t>
            </a:r>
            <a:endParaRPr lang="zh-CN" altLang="en-US" dirty="0"/>
          </a:p>
        </p:txBody>
      </p:sp>
      <p:sp>
        <p:nvSpPr>
          <p:cNvPr id="3" name="内容占位符 2">
            <a:extLst>
              <a:ext uri="{FF2B5EF4-FFF2-40B4-BE49-F238E27FC236}">
                <a16:creationId xmlns:a16="http://schemas.microsoft.com/office/drawing/2014/main" id="{05BA0CD3-08A6-4E55-996B-05C3754DFA73}"/>
              </a:ext>
            </a:extLst>
          </p:cNvPr>
          <p:cNvSpPr>
            <a:spLocks noGrp="1"/>
          </p:cNvSpPr>
          <p:nvPr>
            <p:ph idx="1"/>
          </p:nvPr>
        </p:nvSpPr>
        <p:spPr/>
        <p:txBody>
          <a:bodyPr>
            <a:normAutofit/>
          </a:bodyPr>
          <a:lstStyle/>
          <a:p>
            <a:r>
              <a:rPr lang="en-US" altLang="zh-CN" sz="2400" dirty="0"/>
              <a:t>Using standard luminance light source as the reference to mapping the relative luminance to the physical luminous flux value.</a:t>
            </a:r>
          </a:p>
          <a:p>
            <a:endParaRPr lang="zh-CN" altLang="en-US" sz="2400" dirty="0"/>
          </a:p>
        </p:txBody>
      </p:sp>
      <p:sp>
        <p:nvSpPr>
          <p:cNvPr id="5" name="灯片编号占位符 4">
            <a:extLst>
              <a:ext uri="{FF2B5EF4-FFF2-40B4-BE49-F238E27FC236}">
                <a16:creationId xmlns:a16="http://schemas.microsoft.com/office/drawing/2014/main" id="{37FB6D03-CF67-406F-B6A8-084DC065A549}"/>
              </a:ext>
            </a:extLst>
          </p:cNvPr>
          <p:cNvSpPr>
            <a:spLocks noGrp="1"/>
          </p:cNvSpPr>
          <p:nvPr>
            <p:ph type="sldNum" sz="quarter" idx="12"/>
          </p:nvPr>
        </p:nvSpPr>
        <p:spPr/>
        <p:txBody>
          <a:bodyPr/>
          <a:lstStyle/>
          <a:p>
            <a:fld id="{A07846D2-0F7B-44EB-BB6A-D4EE7066FC2C}" type="slidenum">
              <a:rPr lang="zh-CN" altLang="en-US" smtClean="0"/>
              <a:t>36</a:t>
            </a:fld>
            <a:endParaRPr lang="zh-CN" altLang="en-US" dirty="0"/>
          </a:p>
        </p:txBody>
      </p:sp>
    </p:spTree>
    <p:extLst>
      <p:ext uri="{BB962C8B-B14F-4D97-AF65-F5344CB8AC3E}">
        <p14:creationId xmlns:p14="http://schemas.microsoft.com/office/powerpoint/2010/main" val="799150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3BF94-6964-481B-8A4F-417B9A71F018}"/>
              </a:ext>
            </a:extLst>
          </p:cNvPr>
          <p:cNvSpPr>
            <a:spLocks noGrp="1"/>
          </p:cNvSpPr>
          <p:nvPr>
            <p:ph type="title"/>
          </p:nvPr>
        </p:nvSpPr>
        <p:spPr/>
        <p:txBody>
          <a:bodyPr/>
          <a:lstStyle/>
          <a:p>
            <a:r>
              <a:rPr lang="en-US" altLang="zh-CN" dirty="0"/>
              <a:t>Reference</a:t>
            </a:r>
            <a:endParaRPr lang="zh-CN" altLang="en-US" dirty="0"/>
          </a:p>
        </p:txBody>
      </p:sp>
      <p:graphicFrame>
        <p:nvGraphicFramePr>
          <p:cNvPr id="9" name="表格 8">
            <a:extLst>
              <a:ext uri="{FF2B5EF4-FFF2-40B4-BE49-F238E27FC236}">
                <a16:creationId xmlns:a16="http://schemas.microsoft.com/office/drawing/2014/main" id="{438C36A0-1B04-45FB-AC12-1F86E772516F}"/>
              </a:ext>
            </a:extLst>
          </p:cNvPr>
          <p:cNvGraphicFramePr>
            <a:graphicFrameLocks noGrp="1"/>
          </p:cNvGraphicFramePr>
          <p:nvPr>
            <p:extLst>
              <p:ext uri="{D42A27DB-BD31-4B8C-83A1-F6EECF244321}">
                <p14:modId xmlns:p14="http://schemas.microsoft.com/office/powerpoint/2010/main" val="3294411128"/>
              </p:ext>
            </p:extLst>
          </p:nvPr>
        </p:nvGraphicFramePr>
        <p:xfrm>
          <a:off x="1867000" y="1889761"/>
          <a:ext cx="9014360" cy="2641530"/>
        </p:xfrm>
        <a:graphic>
          <a:graphicData uri="http://schemas.openxmlformats.org/drawingml/2006/table">
            <a:tbl>
              <a:tblPr firstCol="1" bandRow="1">
                <a:tableStyleId>{5C22544A-7EE6-4342-B048-85BDC9FD1C3A}</a:tableStyleId>
              </a:tblPr>
              <a:tblGrid>
                <a:gridCol w="272412">
                  <a:extLst>
                    <a:ext uri="{9D8B030D-6E8A-4147-A177-3AD203B41FA5}">
                      <a16:colId xmlns:a16="http://schemas.microsoft.com/office/drawing/2014/main" val="1901805870"/>
                    </a:ext>
                  </a:extLst>
                </a:gridCol>
                <a:gridCol w="8741948">
                  <a:extLst>
                    <a:ext uri="{9D8B030D-6E8A-4147-A177-3AD203B41FA5}">
                      <a16:colId xmlns:a16="http://schemas.microsoft.com/office/drawing/2014/main" val="2274712709"/>
                    </a:ext>
                  </a:extLst>
                </a:gridCol>
              </a:tblGrid>
              <a:tr h="528306">
                <a:tc>
                  <a:txBody>
                    <a:bodyPr/>
                    <a:lstStyle/>
                    <a:p>
                      <a:pPr algn="l" fontAlgn="ctr"/>
                      <a:r>
                        <a:rPr lang="en-US" altLang="zh-CN" sz="1700" u="none" strike="noStrike">
                          <a:effectLst/>
                        </a:rPr>
                        <a:t>[1] </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8247" marR="8247" marT="8247" marB="0" anchor="ctr"/>
                </a:tc>
                <a:tc>
                  <a:txBody>
                    <a:bodyPr/>
                    <a:lstStyle/>
                    <a:p>
                      <a:pPr algn="l" fontAlgn="ctr"/>
                      <a:r>
                        <a:rPr lang="en-US" sz="1700" u="none" strike="noStrike" dirty="0">
                          <a:effectLst/>
                        </a:rPr>
                        <a:t>Wasatch Photonics., "What Are the Types of Diffraction Gratings?," [Online]. Available: https://wasatchphotonics.com/technologies/types-diffraction-gratings/. [Accessed 7 5 2021].</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8247" marR="8247" marT="8247" marB="0" anchor="ctr"/>
                </a:tc>
                <a:extLst>
                  <a:ext uri="{0D108BD9-81ED-4DB2-BD59-A6C34878D82A}">
                    <a16:rowId xmlns:a16="http://schemas.microsoft.com/office/drawing/2014/main" val="1011435790"/>
                  </a:ext>
                </a:extLst>
              </a:tr>
              <a:tr h="528306">
                <a:tc>
                  <a:txBody>
                    <a:bodyPr/>
                    <a:lstStyle/>
                    <a:p>
                      <a:pPr algn="l" fontAlgn="ctr"/>
                      <a:r>
                        <a:rPr lang="en-US" altLang="zh-CN" sz="1700" u="none" strike="noStrike">
                          <a:effectLst/>
                        </a:rPr>
                        <a:t>[2] </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8247" marR="8247" marT="8247" marB="0" anchor="ctr"/>
                </a:tc>
                <a:tc>
                  <a:txBody>
                    <a:bodyPr/>
                    <a:lstStyle/>
                    <a:p>
                      <a:pPr algn="l" fontAlgn="ctr"/>
                      <a:r>
                        <a:rPr lang="en-US" sz="1700" u="none" strike="noStrike" dirty="0">
                          <a:effectLst/>
                        </a:rPr>
                        <a:t>C. Zhang, S. </a:t>
                      </a:r>
                      <a:r>
                        <a:rPr lang="en-US" sz="1700" u="none" strike="noStrike" dirty="0" err="1">
                          <a:effectLst/>
                        </a:rPr>
                        <a:t>Ashwinlal</a:t>
                      </a:r>
                      <a:r>
                        <a:rPr lang="en-US" sz="1700" u="none" strike="noStrike" dirty="0">
                          <a:effectLst/>
                        </a:rPr>
                        <a:t> and J. </a:t>
                      </a:r>
                      <a:r>
                        <a:rPr lang="en-US" sz="1700" u="none" strike="noStrike" dirty="0" err="1">
                          <a:effectLst/>
                        </a:rPr>
                        <a:t>Comins</a:t>
                      </a:r>
                      <a:r>
                        <a:rPr lang="en-US" sz="1700" u="none" strike="noStrike" dirty="0">
                          <a:effectLst/>
                        </a:rPr>
                        <a:t>, "Spectral Ray Tracing," [Online]. Available: https://ceciliavision.github.io/graphics/a6/. [Accessed 7 5 2021].</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8247" marR="8247" marT="8247" marB="0" anchor="ctr"/>
                </a:tc>
                <a:extLst>
                  <a:ext uri="{0D108BD9-81ED-4DB2-BD59-A6C34878D82A}">
                    <a16:rowId xmlns:a16="http://schemas.microsoft.com/office/drawing/2014/main" val="2785564323"/>
                  </a:ext>
                </a:extLst>
              </a:tr>
              <a:tr h="528306">
                <a:tc>
                  <a:txBody>
                    <a:bodyPr/>
                    <a:lstStyle/>
                    <a:p>
                      <a:pPr algn="l" fontAlgn="ctr"/>
                      <a:r>
                        <a:rPr lang="en-US" altLang="zh-CN" sz="1700" u="none" strike="noStrike">
                          <a:effectLst/>
                        </a:rPr>
                        <a:t>[3] </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8247" marR="8247" marT="8247" marB="0" anchor="ctr"/>
                </a:tc>
                <a:tc>
                  <a:txBody>
                    <a:bodyPr/>
                    <a:lstStyle/>
                    <a:p>
                      <a:pPr algn="l" fontAlgn="ctr"/>
                      <a:r>
                        <a:rPr lang="en-US" sz="1700" u="none" strike="noStrike" dirty="0">
                          <a:effectLst/>
                        </a:rPr>
                        <a:t>"The Human Visual System," [Online]. Available: http://what-when-how.com/display-interfaces/the-human-visual-system-display-interfaces-part-1/. [Accessed 7 5 2021].</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8247" marR="8247" marT="8247" marB="0" anchor="ctr"/>
                </a:tc>
                <a:extLst>
                  <a:ext uri="{0D108BD9-81ED-4DB2-BD59-A6C34878D82A}">
                    <a16:rowId xmlns:a16="http://schemas.microsoft.com/office/drawing/2014/main" val="455408143"/>
                  </a:ext>
                </a:extLst>
              </a:tr>
              <a:tr h="528306">
                <a:tc>
                  <a:txBody>
                    <a:bodyPr/>
                    <a:lstStyle/>
                    <a:p>
                      <a:pPr algn="l" fontAlgn="ctr"/>
                      <a:r>
                        <a:rPr lang="en-US" altLang="zh-CN" sz="1700" u="none" strike="noStrike">
                          <a:effectLst/>
                        </a:rPr>
                        <a:t>[4]</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8247" marR="8247" marT="8247" marB="0" anchor="ctr"/>
                </a:tc>
                <a:tc>
                  <a:txBody>
                    <a:bodyPr/>
                    <a:lstStyle/>
                    <a:p>
                      <a:pPr algn="l" fontAlgn="ctr"/>
                      <a:r>
                        <a:rPr lang="en-US" sz="1700" u="none" strike="noStrike" dirty="0">
                          <a:effectLst/>
                        </a:rPr>
                        <a:t>D. Tim, "Tomographic reconstruction of combined tilt- and focal series in scanning transmission electron microscopy," ResearchGate, 1 2015. </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8247" marR="8247" marT="8247" marB="0" anchor="ctr"/>
                </a:tc>
                <a:extLst>
                  <a:ext uri="{0D108BD9-81ED-4DB2-BD59-A6C34878D82A}">
                    <a16:rowId xmlns:a16="http://schemas.microsoft.com/office/drawing/2014/main" val="223593425"/>
                  </a:ext>
                </a:extLst>
              </a:tr>
              <a:tr h="528306">
                <a:tc>
                  <a:txBody>
                    <a:bodyPr/>
                    <a:lstStyle/>
                    <a:p>
                      <a:pPr algn="l" fontAlgn="ctr"/>
                      <a:r>
                        <a:rPr lang="en-US" altLang="zh-CN" sz="1700" u="none" strike="noStrike">
                          <a:effectLst/>
                        </a:rPr>
                        <a:t>[5]</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8247" marR="8247" marT="8247" marB="0" anchor="ctr"/>
                </a:tc>
                <a:tc>
                  <a:txBody>
                    <a:bodyPr/>
                    <a:lstStyle/>
                    <a:p>
                      <a:pPr algn="l" fontAlgn="ctr"/>
                      <a:r>
                        <a:rPr lang="en-US" sz="1700" u="none" strike="noStrike" dirty="0" err="1">
                          <a:effectLst/>
                        </a:rPr>
                        <a:t>BenRG</a:t>
                      </a:r>
                      <a:r>
                        <a:rPr lang="en-US" sz="1700" u="none" strike="noStrike" dirty="0">
                          <a:effectLst/>
                        </a:rPr>
                        <a:t>, "CIE 1931 </a:t>
                      </a:r>
                      <a:r>
                        <a:rPr lang="en-US" sz="1700" u="none" strike="noStrike" dirty="0" err="1">
                          <a:effectLst/>
                        </a:rPr>
                        <a:t>xy</a:t>
                      </a:r>
                      <a:r>
                        <a:rPr lang="en-US" sz="1700" u="none" strike="noStrike" dirty="0">
                          <a:effectLst/>
                        </a:rPr>
                        <a:t> color space diagram," 24 09 2009. [Online]. Available: https://commons.wikimedia.org/wiki/File:CIExy1931.png. [Accessed 20 04 2021].</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8247" marR="8247" marT="8247" marB="0" anchor="ctr"/>
                </a:tc>
                <a:extLst>
                  <a:ext uri="{0D108BD9-81ED-4DB2-BD59-A6C34878D82A}">
                    <a16:rowId xmlns:a16="http://schemas.microsoft.com/office/drawing/2014/main" val="2156708205"/>
                  </a:ext>
                </a:extLst>
              </a:tr>
            </a:tbl>
          </a:graphicData>
        </a:graphic>
      </p:graphicFrame>
      <p:sp>
        <p:nvSpPr>
          <p:cNvPr id="4" name="灯片编号占位符 3">
            <a:extLst>
              <a:ext uri="{FF2B5EF4-FFF2-40B4-BE49-F238E27FC236}">
                <a16:creationId xmlns:a16="http://schemas.microsoft.com/office/drawing/2014/main" id="{40B97A69-33CB-4412-BDD3-9426BFFBCA66}"/>
              </a:ext>
            </a:extLst>
          </p:cNvPr>
          <p:cNvSpPr>
            <a:spLocks noGrp="1"/>
          </p:cNvSpPr>
          <p:nvPr>
            <p:ph type="sldNum" sz="quarter" idx="12"/>
          </p:nvPr>
        </p:nvSpPr>
        <p:spPr/>
        <p:txBody>
          <a:bodyPr/>
          <a:lstStyle/>
          <a:p>
            <a:fld id="{A07846D2-0F7B-44EB-BB6A-D4EE7066FC2C}" type="slidenum">
              <a:rPr lang="zh-CN" altLang="en-US" smtClean="0"/>
              <a:t>37</a:t>
            </a:fld>
            <a:endParaRPr lang="zh-CN" altLang="en-US" dirty="0"/>
          </a:p>
        </p:txBody>
      </p:sp>
    </p:spTree>
    <p:extLst>
      <p:ext uri="{BB962C8B-B14F-4D97-AF65-F5344CB8AC3E}">
        <p14:creationId xmlns:p14="http://schemas.microsoft.com/office/powerpoint/2010/main" val="362926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3BF94-6964-481B-8A4F-417B9A71F018}"/>
              </a:ext>
            </a:extLst>
          </p:cNvPr>
          <p:cNvSpPr>
            <a:spLocks noGrp="1"/>
          </p:cNvSpPr>
          <p:nvPr>
            <p:ph type="ctrTitle"/>
          </p:nvPr>
        </p:nvSpPr>
        <p:spPr/>
        <p:txBody>
          <a:bodyPr/>
          <a:lstStyle/>
          <a:p>
            <a:r>
              <a:rPr lang="en-US" altLang="zh-CN" dirty="0"/>
              <a:t>Thanks for Listening</a:t>
            </a:r>
            <a:endParaRPr lang="zh-CN" altLang="en-US" dirty="0"/>
          </a:p>
        </p:txBody>
      </p:sp>
      <p:sp>
        <p:nvSpPr>
          <p:cNvPr id="4" name="副标题 3">
            <a:extLst>
              <a:ext uri="{FF2B5EF4-FFF2-40B4-BE49-F238E27FC236}">
                <a16:creationId xmlns:a16="http://schemas.microsoft.com/office/drawing/2014/main" id="{3387DBF1-D22B-4ABF-B036-B763F6C3A198}"/>
              </a:ext>
            </a:extLst>
          </p:cNvPr>
          <p:cNvSpPr>
            <a:spLocks noGrp="1"/>
          </p:cNvSpPr>
          <p:nvPr>
            <p:ph type="subTitle" idx="1"/>
          </p:nvPr>
        </p:nvSpPr>
        <p:spPr/>
        <p:txBody>
          <a:bodyPr/>
          <a:lstStyle/>
          <a:p>
            <a:endParaRPr lang="zh-CN" altLang="en-US" dirty="0"/>
          </a:p>
        </p:txBody>
      </p:sp>
      <p:sp>
        <p:nvSpPr>
          <p:cNvPr id="5" name="灯片编号占位符 4">
            <a:extLst>
              <a:ext uri="{FF2B5EF4-FFF2-40B4-BE49-F238E27FC236}">
                <a16:creationId xmlns:a16="http://schemas.microsoft.com/office/drawing/2014/main" id="{694722E0-B405-4483-9B72-71AA208ADEDA}"/>
              </a:ext>
            </a:extLst>
          </p:cNvPr>
          <p:cNvSpPr>
            <a:spLocks noGrp="1"/>
          </p:cNvSpPr>
          <p:nvPr>
            <p:ph type="sldNum" sz="quarter" idx="12"/>
          </p:nvPr>
        </p:nvSpPr>
        <p:spPr/>
        <p:txBody>
          <a:bodyPr/>
          <a:lstStyle/>
          <a:p>
            <a:fld id="{A07846D2-0F7B-44EB-BB6A-D4EE7066FC2C}" type="slidenum">
              <a:rPr lang="zh-CN" altLang="en-US" smtClean="0"/>
              <a:t>38</a:t>
            </a:fld>
            <a:endParaRPr lang="zh-CN" altLang="en-US"/>
          </a:p>
        </p:txBody>
      </p:sp>
    </p:spTree>
    <p:extLst>
      <p:ext uri="{BB962C8B-B14F-4D97-AF65-F5344CB8AC3E}">
        <p14:creationId xmlns:p14="http://schemas.microsoft.com/office/powerpoint/2010/main" val="1695452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B8A97-58A9-4396-BE21-03BE09FF8446}"/>
              </a:ext>
            </a:extLst>
          </p:cNvPr>
          <p:cNvSpPr>
            <a:spLocks noGrp="1"/>
          </p:cNvSpPr>
          <p:nvPr>
            <p:ph type="title"/>
          </p:nvPr>
        </p:nvSpPr>
        <p:spPr/>
        <p:txBody>
          <a:bodyPr/>
          <a:lstStyle/>
          <a:p>
            <a:r>
              <a:rPr lang="en-US" altLang="zh-CN" dirty="0"/>
              <a:t>Background </a:t>
            </a:r>
            <a:endParaRPr lang="zh-CN" altLang="en-US" dirty="0"/>
          </a:p>
        </p:txBody>
      </p:sp>
      <p:sp>
        <p:nvSpPr>
          <p:cNvPr id="3" name="内容占位符 2">
            <a:extLst>
              <a:ext uri="{FF2B5EF4-FFF2-40B4-BE49-F238E27FC236}">
                <a16:creationId xmlns:a16="http://schemas.microsoft.com/office/drawing/2014/main" id="{65215B0A-6B43-49F1-B5B8-64CE19D374D4}"/>
              </a:ext>
            </a:extLst>
          </p:cNvPr>
          <p:cNvSpPr>
            <a:spLocks noGrp="1"/>
          </p:cNvSpPr>
          <p:nvPr>
            <p:ph idx="1"/>
          </p:nvPr>
        </p:nvSpPr>
        <p:spPr>
          <a:xfrm>
            <a:off x="1457325" y="1916113"/>
            <a:ext cx="10515600" cy="2843213"/>
          </a:xfrm>
        </p:spPr>
        <p:txBody>
          <a:bodyPr>
            <a:normAutofit/>
          </a:bodyPr>
          <a:lstStyle/>
          <a:p>
            <a:r>
              <a:rPr lang="en-US" altLang="zh-CN" dirty="0"/>
              <a:t>Absorption and Emission Spectrum</a:t>
            </a:r>
            <a:endParaRPr lang="zh-CN" altLang="en-US" dirty="0"/>
          </a:p>
        </p:txBody>
      </p:sp>
      <p:sp>
        <p:nvSpPr>
          <p:cNvPr id="6" name="内容占位符 2">
            <a:extLst>
              <a:ext uri="{FF2B5EF4-FFF2-40B4-BE49-F238E27FC236}">
                <a16:creationId xmlns:a16="http://schemas.microsoft.com/office/drawing/2014/main" id="{28518F20-E7BB-4BF3-8D5D-1B47A8816D67}"/>
              </a:ext>
            </a:extLst>
          </p:cNvPr>
          <p:cNvSpPr txBox="1">
            <a:spLocks/>
          </p:cNvSpPr>
          <p:nvPr/>
        </p:nvSpPr>
        <p:spPr>
          <a:xfrm>
            <a:off x="1143000" y="1465263"/>
            <a:ext cx="10515600" cy="4508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Spectroscopy</a:t>
            </a:r>
            <a:endParaRPr lang="zh-CN" altLang="en-US" dirty="0"/>
          </a:p>
        </p:txBody>
      </p:sp>
      <p:pic>
        <p:nvPicPr>
          <p:cNvPr id="7" name="Picture 2" descr="Difference Between Emission and Absorption Spectra - Comparison Chart">
            <a:extLst>
              <a:ext uri="{FF2B5EF4-FFF2-40B4-BE49-F238E27FC236}">
                <a16:creationId xmlns:a16="http://schemas.microsoft.com/office/drawing/2014/main" id="{73BA4E43-FE2B-4068-AA60-5E6660B8A9A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t="16600"/>
          <a:stretch/>
        </p:blipFill>
        <p:spPr bwMode="auto">
          <a:xfrm>
            <a:off x="2352675" y="2533271"/>
            <a:ext cx="7486649" cy="3588129"/>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a:extLst>
              <a:ext uri="{FF2B5EF4-FFF2-40B4-BE49-F238E27FC236}">
                <a16:creationId xmlns:a16="http://schemas.microsoft.com/office/drawing/2014/main" id="{04470D10-6105-41EE-BE73-F3E2C7C80E58}"/>
              </a:ext>
            </a:extLst>
          </p:cNvPr>
          <p:cNvSpPr>
            <a:spLocks noGrp="1"/>
          </p:cNvSpPr>
          <p:nvPr>
            <p:ph type="sldNum" sz="quarter" idx="12"/>
          </p:nvPr>
        </p:nvSpPr>
        <p:spPr/>
        <p:txBody>
          <a:bodyPr/>
          <a:lstStyle/>
          <a:p>
            <a:fld id="{A07846D2-0F7B-44EB-BB6A-D4EE7066FC2C}" type="slidenum">
              <a:rPr lang="zh-CN" altLang="en-US" smtClean="0"/>
              <a:t>4</a:t>
            </a:fld>
            <a:endParaRPr lang="zh-CN" altLang="en-US" dirty="0"/>
          </a:p>
        </p:txBody>
      </p:sp>
    </p:spTree>
    <p:extLst>
      <p:ext uri="{BB962C8B-B14F-4D97-AF65-F5344CB8AC3E}">
        <p14:creationId xmlns:p14="http://schemas.microsoft.com/office/powerpoint/2010/main" val="395780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B8A97-58A9-4396-BE21-03BE09FF8446}"/>
              </a:ext>
            </a:extLst>
          </p:cNvPr>
          <p:cNvSpPr>
            <a:spLocks noGrp="1"/>
          </p:cNvSpPr>
          <p:nvPr>
            <p:ph type="title"/>
          </p:nvPr>
        </p:nvSpPr>
        <p:spPr/>
        <p:txBody>
          <a:bodyPr/>
          <a:lstStyle/>
          <a:p>
            <a:r>
              <a:rPr lang="en-US" altLang="zh-CN" dirty="0"/>
              <a:t>Background </a:t>
            </a:r>
            <a:endParaRPr lang="zh-CN" altLang="en-US" dirty="0"/>
          </a:p>
        </p:txBody>
      </p:sp>
      <p:sp>
        <p:nvSpPr>
          <p:cNvPr id="3" name="内容占位符 2">
            <a:extLst>
              <a:ext uri="{FF2B5EF4-FFF2-40B4-BE49-F238E27FC236}">
                <a16:creationId xmlns:a16="http://schemas.microsoft.com/office/drawing/2014/main" id="{65215B0A-6B43-49F1-B5B8-64CE19D374D4}"/>
              </a:ext>
            </a:extLst>
          </p:cNvPr>
          <p:cNvSpPr>
            <a:spLocks noGrp="1"/>
          </p:cNvSpPr>
          <p:nvPr>
            <p:ph idx="1"/>
          </p:nvPr>
        </p:nvSpPr>
        <p:spPr>
          <a:xfrm>
            <a:off x="1457325" y="1916113"/>
            <a:ext cx="10515600" cy="2843213"/>
          </a:xfrm>
        </p:spPr>
        <p:txBody>
          <a:bodyPr>
            <a:normAutofit/>
          </a:bodyPr>
          <a:lstStyle/>
          <a:p>
            <a:r>
              <a:rPr lang="en-US" altLang="zh-CN" dirty="0"/>
              <a:t>Application</a:t>
            </a:r>
            <a:endParaRPr lang="zh-CN" altLang="en-US" dirty="0"/>
          </a:p>
        </p:txBody>
      </p:sp>
      <p:sp>
        <p:nvSpPr>
          <p:cNvPr id="6" name="内容占位符 2">
            <a:extLst>
              <a:ext uri="{FF2B5EF4-FFF2-40B4-BE49-F238E27FC236}">
                <a16:creationId xmlns:a16="http://schemas.microsoft.com/office/drawing/2014/main" id="{28518F20-E7BB-4BF3-8D5D-1B47A8816D67}"/>
              </a:ext>
            </a:extLst>
          </p:cNvPr>
          <p:cNvSpPr txBox="1">
            <a:spLocks/>
          </p:cNvSpPr>
          <p:nvPr/>
        </p:nvSpPr>
        <p:spPr>
          <a:xfrm>
            <a:off x="1143000" y="1465263"/>
            <a:ext cx="10515600" cy="4508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Spectroscopy</a:t>
            </a:r>
            <a:endParaRPr lang="zh-CN" altLang="en-US" dirty="0"/>
          </a:p>
        </p:txBody>
      </p:sp>
      <p:pic>
        <p:nvPicPr>
          <p:cNvPr id="8" name="图片 7">
            <a:extLst>
              <a:ext uri="{FF2B5EF4-FFF2-40B4-BE49-F238E27FC236}">
                <a16:creationId xmlns:a16="http://schemas.microsoft.com/office/drawing/2014/main" id="{7CCFEC63-6E0E-43A6-9B0C-9C6A311D2A55}"/>
              </a:ext>
            </a:extLst>
          </p:cNvPr>
          <p:cNvPicPr>
            <a:picLocks noChangeAspect="1"/>
          </p:cNvPicPr>
          <p:nvPr/>
        </p:nvPicPr>
        <p:blipFill rotWithShape="1">
          <a:blip r:embed="rId3"/>
          <a:srcRect l="12500" r="12500"/>
          <a:stretch/>
        </p:blipFill>
        <p:spPr>
          <a:xfrm>
            <a:off x="1457325" y="2790826"/>
            <a:ext cx="2975779" cy="2231834"/>
          </a:xfrm>
          <a:prstGeom prst="rect">
            <a:avLst/>
          </a:prstGeom>
        </p:spPr>
      </p:pic>
      <p:pic>
        <p:nvPicPr>
          <p:cNvPr id="4" name="图片 3">
            <a:extLst>
              <a:ext uri="{FF2B5EF4-FFF2-40B4-BE49-F238E27FC236}">
                <a16:creationId xmlns:a16="http://schemas.microsoft.com/office/drawing/2014/main" id="{B545F596-9185-4227-B7AA-7D912AF5D513}"/>
              </a:ext>
            </a:extLst>
          </p:cNvPr>
          <p:cNvPicPr>
            <a:picLocks noChangeAspect="1"/>
          </p:cNvPicPr>
          <p:nvPr/>
        </p:nvPicPr>
        <p:blipFill rotWithShape="1">
          <a:blip r:embed="rId4"/>
          <a:srcRect r="11050"/>
          <a:stretch/>
        </p:blipFill>
        <p:spPr>
          <a:xfrm>
            <a:off x="4608110" y="2790826"/>
            <a:ext cx="2975779" cy="2231834"/>
          </a:xfrm>
          <a:prstGeom prst="rect">
            <a:avLst/>
          </a:prstGeom>
        </p:spPr>
      </p:pic>
      <p:pic>
        <p:nvPicPr>
          <p:cNvPr id="5" name="图片 4">
            <a:extLst>
              <a:ext uri="{FF2B5EF4-FFF2-40B4-BE49-F238E27FC236}">
                <a16:creationId xmlns:a16="http://schemas.microsoft.com/office/drawing/2014/main" id="{6B9B46B3-0289-4480-8F3A-7992952BC8ED}"/>
              </a:ext>
            </a:extLst>
          </p:cNvPr>
          <p:cNvPicPr>
            <a:picLocks noChangeAspect="1"/>
          </p:cNvPicPr>
          <p:nvPr/>
        </p:nvPicPr>
        <p:blipFill rotWithShape="1">
          <a:blip r:embed="rId5"/>
          <a:srcRect l="17786" r="15548"/>
          <a:stretch/>
        </p:blipFill>
        <p:spPr>
          <a:xfrm>
            <a:off x="7758896" y="2790826"/>
            <a:ext cx="2975779" cy="2231834"/>
          </a:xfrm>
          <a:prstGeom prst="rect">
            <a:avLst/>
          </a:prstGeom>
        </p:spPr>
      </p:pic>
      <p:sp>
        <p:nvSpPr>
          <p:cNvPr id="13" name="文本框 12">
            <a:extLst>
              <a:ext uri="{FF2B5EF4-FFF2-40B4-BE49-F238E27FC236}">
                <a16:creationId xmlns:a16="http://schemas.microsoft.com/office/drawing/2014/main" id="{4B4D65F6-19C4-453F-892A-084A8E0AE885}"/>
              </a:ext>
            </a:extLst>
          </p:cNvPr>
          <p:cNvSpPr txBox="1"/>
          <p:nvPr/>
        </p:nvSpPr>
        <p:spPr>
          <a:xfrm>
            <a:off x="2000334" y="5179696"/>
            <a:ext cx="1889760" cy="369332"/>
          </a:xfrm>
          <a:prstGeom prst="rect">
            <a:avLst/>
          </a:prstGeom>
          <a:noFill/>
        </p:spPr>
        <p:txBody>
          <a:bodyPr wrap="square" rtlCol="0">
            <a:spAutoFit/>
          </a:bodyPr>
          <a:lstStyle/>
          <a:p>
            <a:pPr algn="ctr"/>
            <a:r>
              <a:rPr lang="en-US" altLang="zh-CN" dirty="0"/>
              <a:t>Chemistry</a:t>
            </a:r>
            <a:endParaRPr lang="zh-CN" altLang="en-US" dirty="0"/>
          </a:p>
        </p:txBody>
      </p:sp>
      <p:sp>
        <p:nvSpPr>
          <p:cNvPr id="14" name="文本框 13">
            <a:extLst>
              <a:ext uri="{FF2B5EF4-FFF2-40B4-BE49-F238E27FC236}">
                <a16:creationId xmlns:a16="http://schemas.microsoft.com/office/drawing/2014/main" id="{EC0AB1FF-33A0-4CFE-85D3-788705499F08}"/>
              </a:ext>
            </a:extLst>
          </p:cNvPr>
          <p:cNvSpPr txBox="1"/>
          <p:nvPr/>
        </p:nvSpPr>
        <p:spPr>
          <a:xfrm>
            <a:off x="5151119" y="5179696"/>
            <a:ext cx="1889760" cy="369332"/>
          </a:xfrm>
          <a:prstGeom prst="rect">
            <a:avLst/>
          </a:prstGeom>
          <a:noFill/>
        </p:spPr>
        <p:txBody>
          <a:bodyPr wrap="square" rtlCol="0">
            <a:spAutoFit/>
          </a:bodyPr>
          <a:lstStyle/>
          <a:p>
            <a:pPr algn="ctr"/>
            <a:r>
              <a:rPr lang="en-US" altLang="zh-CN" dirty="0"/>
              <a:t>Astronomy</a:t>
            </a:r>
            <a:endParaRPr lang="zh-CN" altLang="en-US" dirty="0"/>
          </a:p>
        </p:txBody>
      </p:sp>
      <p:sp>
        <p:nvSpPr>
          <p:cNvPr id="15" name="文本框 14">
            <a:extLst>
              <a:ext uri="{FF2B5EF4-FFF2-40B4-BE49-F238E27FC236}">
                <a16:creationId xmlns:a16="http://schemas.microsoft.com/office/drawing/2014/main" id="{F2663E71-AF83-4E5F-A42D-9B614F9F0361}"/>
              </a:ext>
            </a:extLst>
          </p:cNvPr>
          <p:cNvSpPr txBox="1"/>
          <p:nvPr/>
        </p:nvSpPr>
        <p:spPr>
          <a:xfrm>
            <a:off x="8301904" y="5179696"/>
            <a:ext cx="1889760" cy="369332"/>
          </a:xfrm>
          <a:prstGeom prst="rect">
            <a:avLst/>
          </a:prstGeom>
          <a:noFill/>
        </p:spPr>
        <p:txBody>
          <a:bodyPr wrap="square" rtlCol="0">
            <a:spAutoFit/>
          </a:bodyPr>
          <a:lstStyle/>
          <a:p>
            <a:pPr algn="ctr"/>
            <a:r>
              <a:rPr lang="en-US" altLang="zh-CN" dirty="0"/>
              <a:t>Biology</a:t>
            </a:r>
            <a:endParaRPr lang="zh-CN" altLang="en-US" dirty="0"/>
          </a:p>
        </p:txBody>
      </p:sp>
      <p:sp>
        <p:nvSpPr>
          <p:cNvPr id="9" name="灯片编号占位符 8">
            <a:extLst>
              <a:ext uri="{FF2B5EF4-FFF2-40B4-BE49-F238E27FC236}">
                <a16:creationId xmlns:a16="http://schemas.microsoft.com/office/drawing/2014/main" id="{EFA5F183-E07C-4C23-9A3D-97DC21147051}"/>
              </a:ext>
            </a:extLst>
          </p:cNvPr>
          <p:cNvSpPr>
            <a:spLocks noGrp="1"/>
          </p:cNvSpPr>
          <p:nvPr>
            <p:ph type="sldNum" sz="quarter" idx="12"/>
          </p:nvPr>
        </p:nvSpPr>
        <p:spPr/>
        <p:txBody>
          <a:bodyPr/>
          <a:lstStyle/>
          <a:p>
            <a:fld id="{A07846D2-0F7B-44EB-BB6A-D4EE7066FC2C}" type="slidenum">
              <a:rPr lang="zh-CN" altLang="en-US" smtClean="0"/>
              <a:t>5</a:t>
            </a:fld>
            <a:endParaRPr lang="zh-CN" altLang="en-US" dirty="0"/>
          </a:p>
        </p:txBody>
      </p:sp>
    </p:spTree>
    <p:extLst>
      <p:ext uri="{BB962C8B-B14F-4D97-AF65-F5344CB8AC3E}">
        <p14:creationId xmlns:p14="http://schemas.microsoft.com/office/powerpoint/2010/main" val="84291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B8A97-58A9-4396-BE21-03BE09FF8446}"/>
              </a:ext>
            </a:extLst>
          </p:cNvPr>
          <p:cNvSpPr>
            <a:spLocks noGrp="1"/>
          </p:cNvSpPr>
          <p:nvPr>
            <p:ph type="title"/>
          </p:nvPr>
        </p:nvSpPr>
        <p:spPr/>
        <p:txBody>
          <a:bodyPr/>
          <a:lstStyle/>
          <a:p>
            <a:r>
              <a:rPr lang="en-US" altLang="zh-CN" dirty="0"/>
              <a:t>Background </a:t>
            </a:r>
            <a:endParaRPr lang="zh-CN" altLang="en-US" dirty="0"/>
          </a:p>
        </p:txBody>
      </p:sp>
      <p:sp>
        <p:nvSpPr>
          <p:cNvPr id="3" name="内容占位符 2">
            <a:extLst>
              <a:ext uri="{FF2B5EF4-FFF2-40B4-BE49-F238E27FC236}">
                <a16:creationId xmlns:a16="http://schemas.microsoft.com/office/drawing/2014/main" id="{65215B0A-6B43-49F1-B5B8-64CE19D374D4}"/>
              </a:ext>
            </a:extLst>
          </p:cNvPr>
          <p:cNvSpPr>
            <a:spLocks noGrp="1"/>
          </p:cNvSpPr>
          <p:nvPr>
            <p:ph idx="1"/>
          </p:nvPr>
        </p:nvSpPr>
        <p:spPr>
          <a:xfrm>
            <a:off x="2436230" y="5278756"/>
            <a:ext cx="10515600" cy="1214120"/>
          </a:xfrm>
        </p:spPr>
        <p:txBody>
          <a:bodyPr>
            <a:normAutofit/>
          </a:bodyPr>
          <a:lstStyle/>
          <a:p>
            <a:r>
              <a:rPr lang="en-US" altLang="zh-CN" dirty="0"/>
              <a:t>Commercial Solution:</a:t>
            </a:r>
            <a:r>
              <a:rPr lang="zh-CN" altLang="en-US" dirty="0"/>
              <a:t> </a:t>
            </a:r>
            <a:endParaRPr lang="en-US" altLang="zh-CN" dirty="0"/>
          </a:p>
          <a:p>
            <a:pPr marL="0" indent="0">
              <a:buNone/>
            </a:pPr>
            <a:r>
              <a:rPr lang="en-US" altLang="zh-CN" dirty="0"/>
              <a:t>	Extremely</a:t>
            </a:r>
            <a:r>
              <a:rPr lang="zh-CN" altLang="en-US" dirty="0"/>
              <a:t> </a:t>
            </a:r>
            <a:r>
              <a:rPr lang="en-US" altLang="zh-CN" dirty="0"/>
              <a:t>High Price (Thousands of Dollars) </a:t>
            </a:r>
            <a:endParaRPr lang="zh-CN" altLang="en-US" dirty="0"/>
          </a:p>
        </p:txBody>
      </p:sp>
      <p:sp>
        <p:nvSpPr>
          <p:cNvPr id="6" name="内容占位符 2">
            <a:extLst>
              <a:ext uri="{FF2B5EF4-FFF2-40B4-BE49-F238E27FC236}">
                <a16:creationId xmlns:a16="http://schemas.microsoft.com/office/drawing/2014/main" id="{28518F20-E7BB-4BF3-8D5D-1B47A8816D67}"/>
              </a:ext>
            </a:extLst>
          </p:cNvPr>
          <p:cNvSpPr txBox="1">
            <a:spLocks/>
          </p:cNvSpPr>
          <p:nvPr/>
        </p:nvSpPr>
        <p:spPr>
          <a:xfrm>
            <a:off x="1143000" y="1465263"/>
            <a:ext cx="10515600" cy="4508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Optical Spectrometer</a:t>
            </a:r>
            <a:endParaRPr lang="zh-CN" altLang="en-US" dirty="0"/>
          </a:p>
        </p:txBody>
      </p:sp>
      <p:grpSp>
        <p:nvGrpSpPr>
          <p:cNvPr id="15" name="组合 14">
            <a:extLst>
              <a:ext uri="{FF2B5EF4-FFF2-40B4-BE49-F238E27FC236}">
                <a16:creationId xmlns:a16="http://schemas.microsoft.com/office/drawing/2014/main" id="{627914DE-4D3D-4C3A-AF45-1E9846B30E21}"/>
              </a:ext>
            </a:extLst>
          </p:cNvPr>
          <p:cNvGrpSpPr/>
          <p:nvPr/>
        </p:nvGrpSpPr>
        <p:grpSpPr>
          <a:xfrm>
            <a:off x="1301910" y="1916113"/>
            <a:ext cx="9588180" cy="3048000"/>
            <a:chOff x="1301910" y="2529840"/>
            <a:chExt cx="9588180" cy="3048000"/>
          </a:xfrm>
        </p:grpSpPr>
        <p:pic>
          <p:nvPicPr>
            <p:cNvPr id="12" name="图片 11" descr="图形用户界面, 应用程序, 网站&#10;&#10;描述已自动生成">
              <a:extLst>
                <a:ext uri="{FF2B5EF4-FFF2-40B4-BE49-F238E27FC236}">
                  <a16:creationId xmlns:a16="http://schemas.microsoft.com/office/drawing/2014/main" id="{8C23EEC5-5ED5-4B88-8048-61AED1D03F4A}"/>
                </a:ext>
              </a:extLst>
            </p:cNvPr>
            <p:cNvPicPr>
              <a:picLocks noChangeAspect="1"/>
            </p:cNvPicPr>
            <p:nvPr/>
          </p:nvPicPr>
          <p:blipFill rotWithShape="1">
            <a:blip r:embed="rId3">
              <a:extLst>
                <a:ext uri="{28A0092B-C50C-407E-A947-70E740481C1C}">
                  <a14:useLocalDpi xmlns:a14="http://schemas.microsoft.com/office/drawing/2010/main" val="0"/>
                </a:ext>
              </a:extLst>
            </a:blip>
            <a:srcRect l="67390" t="31856" r="4480" b="18139"/>
            <a:stretch/>
          </p:blipFill>
          <p:spPr>
            <a:xfrm>
              <a:off x="7694030" y="2529840"/>
              <a:ext cx="3196060"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图片 12" descr="图形用户界面, 应用程序, 网站&#10;&#10;描述已自动生成">
              <a:extLst>
                <a:ext uri="{FF2B5EF4-FFF2-40B4-BE49-F238E27FC236}">
                  <a16:creationId xmlns:a16="http://schemas.microsoft.com/office/drawing/2014/main" id="{8552EF4D-48B7-4BF8-AEED-A6D15473186C}"/>
                </a:ext>
              </a:extLst>
            </p:cNvPr>
            <p:cNvPicPr>
              <a:picLocks noChangeAspect="1"/>
            </p:cNvPicPr>
            <p:nvPr/>
          </p:nvPicPr>
          <p:blipFill rotWithShape="1">
            <a:blip r:embed="rId3">
              <a:extLst>
                <a:ext uri="{28A0092B-C50C-407E-A947-70E740481C1C}">
                  <a14:useLocalDpi xmlns:a14="http://schemas.microsoft.com/office/drawing/2010/main" val="0"/>
                </a:ext>
              </a:extLst>
            </a:blip>
            <a:srcRect l="33986" t="31856" r="37885" b="18139"/>
            <a:stretch/>
          </p:blipFill>
          <p:spPr>
            <a:xfrm>
              <a:off x="4497970" y="2529840"/>
              <a:ext cx="3196060"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图片 13" descr="图形用户界面, 应用程序, 网站&#10;&#10;描述已自动生成">
              <a:extLst>
                <a:ext uri="{FF2B5EF4-FFF2-40B4-BE49-F238E27FC236}">
                  <a16:creationId xmlns:a16="http://schemas.microsoft.com/office/drawing/2014/main" id="{FACCD6E9-6E8A-49F0-BF2E-D5E5F6D54966}"/>
                </a:ext>
              </a:extLst>
            </p:cNvPr>
            <p:cNvPicPr>
              <a:picLocks noChangeAspect="1"/>
            </p:cNvPicPr>
            <p:nvPr/>
          </p:nvPicPr>
          <p:blipFill rotWithShape="1">
            <a:blip r:embed="rId3">
              <a:extLst>
                <a:ext uri="{28A0092B-C50C-407E-A947-70E740481C1C}">
                  <a14:useLocalDpi xmlns:a14="http://schemas.microsoft.com/office/drawing/2010/main" val="0"/>
                </a:ext>
              </a:extLst>
            </a:blip>
            <a:srcRect l="96" t="31856" r="71774" b="18139"/>
            <a:stretch/>
          </p:blipFill>
          <p:spPr>
            <a:xfrm>
              <a:off x="1301910" y="2529840"/>
              <a:ext cx="3196060"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5" name="灯片编号占位符 4">
            <a:extLst>
              <a:ext uri="{FF2B5EF4-FFF2-40B4-BE49-F238E27FC236}">
                <a16:creationId xmlns:a16="http://schemas.microsoft.com/office/drawing/2014/main" id="{05A55657-883E-4249-A4C8-3A79EB5E50D8}"/>
              </a:ext>
            </a:extLst>
          </p:cNvPr>
          <p:cNvSpPr>
            <a:spLocks noGrp="1"/>
          </p:cNvSpPr>
          <p:nvPr>
            <p:ph type="sldNum" sz="quarter" idx="12"/>
          </p:nvPr>
        </p:nvSpPr>
        <p:spPr/>
        <p:txBody>
          <a:bodyPr/>
          <a:lstStyle/>
          <a:p>
            <a:fld id="{A07846D2-0F7B-44EB-BB6A-D4EE7066FC2C}" type="slidenum">
              <a:rPr lang="zh-CN" altLang="en-US" smtClean="0"/>
              <a:t>6</a:t>
            </a:fld>
            <a:endParaRPr lang="zh-CN" altLang="en-US" dirty="0"/>
          </a:p>
        </p:txBody>
      </p:sp>
    </p:spTree>
    <p:extLst>
      <p:ext uri="{BB962C8B-B14F-4D97-AF65-F5344CB8AC3E}">
        <p14:creationId xmlns:p14="http://schemas.microsoft.com/office/powerpoint/2010/main" val="3027635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B8A97-58A9-4396-BE21-03BE09FF8446}"/>
              </a:ext>
            </a:extLst>
          </p:cNvPr>
          <p:cNvSpPr>
            <a:spLocks noGrp="1"/>
          </p:cNvSpPr>
          <p:nvPr>
            <p:ph type="title"/>
          </p:nvPr>
        </p:nvSpPr>
        <p:spPr/>
        <p:txBody>
          <a:bodyPr/>
          <a:lstStyle/>
          <a:p>
            <a:r>
              <a:rPr lang="en-US" altLang="zh-CN" dirty="0"/>
              <a:t>Background </a:t>
            </a:r>
            <a:endParaRPr lang="zh-CN" altLang="en-US" dirty="0"/>
          </a:p>
        </p:txBody>
      </p:sp>
      <p:sp>
        <p:nvSpPr>
          <p:cNvPr id="3" name="内容占位符 2">
            <a:extLst>
              <a:ext uri="{FF2B5EF4-FFF2-40B4-BE49-F238E27FC236}">
                <a16:creationId xmlns:a16="http://schemas.microsoft.com/office/drawing/2014/main" id="{65215B0A-6B43-49F1-B5B8-64CE19D374D4}"/>
              </a:ext>
            </a:extLst>
          </p:cNvPr>
          <p:cNvSpPr>
            <a:spLocks noGrp="1"/>
          </p:cNvSpPr>
          <p:nvPr>
            <p:ph idx="1"/>
          </p:nvPr>
        </p:nvSpPr>
        <p:spPr>
          <a:xfrm>
            <a:off x="1676400" y="2098675"/>
            <a:ext cx="10515600" cy="2843213"/>
          </a:xfrm>
        </p:spPr>
        <p:txBody>
          <a:bodyPr>
            <a:normAutofit/>
          </a:bodyPr>
          <a:lstStyle/>
          <a:p>
            <a:r>
              <a:rPr lang="en-US" altLang="zh-CN" dirty="0"/>
              <a:t>Current DIY Solution</a:t>
            </a:r>
            <a:endParaRPr lang="en-US" altLang="zh-CN" sz="2000" dirty="0"/>
          </a:p>
          <a:p>
            <a:endParaRPr lang="zh-CN" altLang="en-US" dirty="0"/>
          </a:p>
        </p:txBody>
      </p:sp>
      <p:sp>
        <p:nvSpPr>
          <p:cNvPr id="6" name="内容占位符 2">
            <a:extLst>
              <a:ext uri="{FF2B5EF4-FFF2-40B4-BE49-F238E27FC236}">
                <a16:creationId xmlns:a16="http://schemas.microsoft.com/office/drawing/2014/main" id="{28518F20-E7BB-4BF3-8D5D-1B47A8816D67}"/>
              </a:ext>
            </a:extLst>
          </p:cNvPr>
          <p:cNvSpPr txBox="1">
            <a:spLocks/>
          </p:cNvSpPr>
          <p:nvPr/>
        </p:nvSpPr>
        <p:spPr>
          <a:xfrm>
            <a:off x="1143000" y="1465263"/>
            <a:ext cx="10515600" cy="4508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Optical Spectrometer</a:t>
            </a:r>
            <a:endParaRPr lang="zh-CN" altLang="en-US" dirty="0"/>
          </a:p>
        </p:txBody>
      </p:sp>
      <p:sp>
        <p:nvSpPr>
          <p:cNvPr id="10" name="内容占位符 4">
            <a:extLst>
              <a:ext uri="{FF2B5EF4-FFF2-40B4-BE49-F238E27FC236}">
                <a16:creationId xmlns:a16="http://schemas.microsoft.com/office/drawing/2014/main" id="{95988B13-CFCD-4B3D-9E91-4ADDC7632455}"/>
              </a:ext>
            </a:extLst>
          </p:cNvPr>
          <p:cNvSpPr txBox="1">
            <a:spLocks/>
          </p:cNvSpPr>
          <p:nvPr/>
        </p:nvSpPr>
        <p:spPr>
          <a:xfrm>
            <a:off x="2707760" y="2938780"/>
            <a:ext cx="7386079" cy="2287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50000"/>
              </a:lnSpc>
              <a:spcBef>
                <a:spcPts val="300"/>
              </a:spcBef>
              <a:buFont typeface="Wingdings" panose="05000000000000000000" pitchFamily="2" charset="2"/>
              <a:buChar char=""/>
            </a:pPr>
            <a:r>
              <a:rPr lang="en-US" altLang="zh-CN" sz="1800" dirty="0">
                <a:ea typeface="宋体" panose="02010600030101010101" pitchFamily="2" charset="-122"/>
                <a:cs typeface="Arial" panose="020B0604020202020204" pitchFamily="34" charset="0"/>
              </a:rPr>
              <a:t>Low Cost</a:t>
            </a:r>
          </a:p>
          <a:p>
            <a:pPr marL="342900" indent="-342900" algn="just">
              <a:lnSpc>
                <a:spcPct val="150000"/>
              </a:lnSpc>
              <a:spcBef>
                <a:spcPts val="300"/>
              </a:spcBef>
              <a:buFont typeface="Wingdings" panose="05000000000000000000" pitchFamily="2" charset="2"/>
              <a:buChar char=""/>
            </a:pPr>
            <a:r>
              <a:rPr lang="en-US" altLang="zh-CN" sz="1800" dirty="0">
                <a:ea typeface="宋体" panose="02010600030101010101" pitchFamily="2" charset="-122"/>
                <a:cs typeface="Arial" panose="020B0604020202020204" pitchFamily="34" charset="0"/>
              </a:rPr>
              <a:t>Low Resolution</a:t>
            </a:r>
          </a:p>
          <a:p>
            <a:pPr marL="342900" indent="-342900" algn="just">
              <a:lnSpc>
                <a:spcPct val="150000"/>
              </a:lnSpc>
              <a:spcBef>
                <a:spcPts val="300"/>
              </a:spcBef>
              <a:buFont typeface="Wingdings" panose="05000000000000000000" pitchFamily="2" charset="2"/>
              <a:buChar char=""/>
            </a:pPr>
            <a:r>
              <a:rPr lang="en-US" altLang="zh-CN" sz="1800" dirty="0">
                <a:ea typeface="宋体" panose="02010600030101010101" pitchFamily="2" charset="-122"/>
                <a:cs typeface="Arial" panose="020B0604020202020204" pitchFamily="34" charset="0"/>
              </a:rPr>
              <a:t>Low Accuracy </a:t>
            </a:r>
          </a:p>
          <a:p>
            <a:pPr marL="342900" indent="-342900" algn="just">
              <a:lnSpc>
                <a:spcPct val="150000"/>
              </a:lnSpc>
              <a:spcBef>
                <a:spcPts val="300"/>
              </a:spcBef>
              <a:buFont typeface="Wingdings" panose="05000000000000000000" pitchFamily="2" charset="2"/>
              <a:buChar char=""/>
            </a:pPr>
            <a:r>
              <a:rPr lang="en-US" altLang="zh-CN" sz="1800" dirty="0">
                <a:ea typeface="宋体" panose="02010600030101010101" pitchFamily="2" charset="-122"/>
                <a:cs typeface="Arial" panose="020B0604020202020204" pitchFamily="34" charset="0"/>
              </a:rPr>
              <a:t>No Compatible Software</a:t>
            </a:r>
          </a:p>
        </p:txBody>
      </p:sp>
      <p:sp>
        <p:nvSpPr>
          <p:cNvPr id="5" name="灯片编号占位符 4">
            <a:extLst>
              <a:ext uri="{FF2B5EF4-FFF2-40B4-BE49-F238E27FC236}">
                <a16:creationId xmlns:a16="http://schemas.microsoft.com/office/drawing/2014/main" id="{DB7C4240-086D-4ACB-84C5-B67022A73AA9}"/>
              </a:ext>
            </a:extLst>
          </p:cNvPr>
          <p:cNvSpPr>
            <a:spLocks noGrp="1"/>
          </p:cNvSpPr>
          <p:nvPr>
            <p:ph type="sldNum" sz="quarter" idx="12"/>
          </p:nvPr>
        </p:nvSpPr>
        <p:spPr/>
        <p:txBody>
          <a:bodyPr/>
          <a:lstStyle/>
          <a:p>
            <a:fld id="{A07846D2-0F7B-44EB-BB6A-D4EE7066FC2C}" type="slidenum">
              <a:rPr lang="zh-CN" altLang="en-US" smtClean="0"/>
              <a:t>7</a:t>
            </a:fld>
            <a:endParaRPr lang="zh-CN" altLang="en-US" dirty="0"/>
          </a:p>
        </p:txBody>
      </p:sp>
    </p:spTree>
    <p:extLst>
      <p:ext uri="{BB962C8B-B14F-4D97-AF65-F5344CB8AC3E}">
        <p14:creationId xmlns:p14="http://schemas.microsoft.com/office/powerpoint/2010/main" val="4098516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B8A97-58A9-4396-BE21-03BE09FF8446}"/>
              </a:ext>
            </a:extLst>
          </p:cNvPr>
          <p:cNvSpPr>
            <a:spLocks noGrp="1"/>
          </p:cNvSpPr>
          <p:nvPr>
            <p:ph type="title"/>
          </p:nvPr>
        </p:nvSpPr>
        <p:spPr/>
        <p:txBody>
          <a:bodyPr/>
          <a:lstStyle/>
          <a:p>
            <a:r>
              <a:rPr lang="en-US" altLang="zh-CN" dirty="0"/>
              <a:t>Background </a:t>
            </a:r>
            <a:endParaRPr lang="zh-CN" altLang="en-US" dirty="0"/>
          </a:p>
        </p:txBody>
      </p:sp>
      <p:sp>
        <p:nvSpPr>
          <p:cNvPr id="3" name="内容占位符 2">
            <a:extLst>
              <a:ext uri="{FF2B5EF4-FFF2-40B4-BE49-F238E27FC236}">
                <a16:creationId xmlns:a16="http://schemas.microsoft.com/office/drawing/2014/main" id="{65215B0A-6B43-49F1-B5B8-64CE19D374D4}"/>
              </a:ext>
            </a:extLst>
          </p:cNvPr>
          <p:cNvSpPr>
            <a:spLocks noGrp="1"/>
          </p:cNvSpPr>
          <p:nvPr>
            <p:ph idx="1"/>
          </p:nvPr>
        </p:nvSpPr>
        <p:spPr>
          <a:xfrm>
            <a:off x="1676400" y="2094549"/>
            <a:ext cx="10515600" cy="450850"/>
          </a:xfrm>
        </p:spPr>
        <p:txBody>
          <a:bodyPr>
            <a:normAutofit lnSpcReduction="10000"/>
          </a:bodyPr>
          <a:lstStyle/>
          <a:p>
            <a:r>
              <a:rPr lang="en-US" altLang="zh-CN" dirty="0"/>
              <a:t>Design Goal</a:t>
            </a:r>
            <a:endParaRPr lang="zh-CN" altLang="en-US" dirty="0"/>
          </a:p>
        </p:txBody>
      </p:sp>
      <p:sp>
        <p:nvSpPr>
          <p:cNvPr id="6" name="内容占位符 2">
            <a:extLst>
              <a:ext uri="{FF2B5EF4-FFF2-40B4-BE49-F238E27FC236}">
                <a16:creationId xmlns:a16="http://schemas.microsoft.com/office/drawing/2014/main" id="{28518F20-E7BB-4BF3-8D5D-1B47A8816D67}"/>
              </a:ext>
            </a:extLst>
          </p:cNvPr>
          <p:cNvSpPr txBox="1">
            <a:spLocks/>
          </p:cNvSpPr>
          <p:nvPr/>
        </p:nvSpPr>
        <p:spPr>
          <a:xfrm>
            <a:off x="1143000" y="1465263"/>
            <a:ext cx="10515600" cy="4508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Optical Spectrometer</a:t>
            </a:r>
            <a:endParaRPr lang="zh-CN" altLang="en-US" dirty="0"/>
          </a:p>
        </p:txBody>
      </p:sp>
      <p:sp>
        <p:nvSpPr>
          <p:cNvPr id="9" name="内容占位符 4">
            <a:extLst>
              <a:ext uri="{FF2B5EF4-FFF2-40B4-BE49-F238E27FC236}">
                <a16:creationId xmlns:a16="http://schemas.microsoft.com/office/drawing/2014/main" id="{67449533-8351-47B5-9522-7242FE58872F}"/>
              </a:ext>
            </a:extLst>
          </p:cNvPr>
          <p:cNvSpPr txBox="1">
            <a:spLocks/>
          </p:cNvSpPr>
          <p:nvPr/>
        </p:nvSpPr>
        <p:spPr>
          <a:xfrm>
            <a:off x="2402960" y="2723835"/>
            <a:ext cx="7386079" cy="24731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50000"/>
              </a:lnSpc>
              <a:spcBef>
                <a:spcPts val="300"/>
              </a:spcBef>
              <a:buFont typeface="Wingdings" panose="05000000000000000000" pitchFamily="2" charset="2"/>
              <a:buChar char=""/>
            </a:pPr>
            <a:r>
              <a:rPr lang="en-US" altLang="zh-CN" sz="1800" dirty="0">
                <a:ea typeface="宋体" panose="02010600030101010101" pitchFamily="2" charset="-122"/>
                <a:cs typeface="Arial" panose="020B0604020202020204" pitchFamily="34" charset="0"/>
              </a:rPr>
              <a:t>Less than 1 nm resolution</a:t>
            </a:r>
          </a:p>
          <a:p>
            <a:pPr marL="342900" indent="-342900" algn="just">
              <a:lnSpc>
                <a:spcPct val="150000"/>
              </a:lnSpc>
              <a:spcBef>
                <a:spcPts val="300"/>
              </a:spcBef>
              <a:buFont typeface="Wingdings" panose="05000000000000000000" pitchFamily="2" charset="2"/>
              <a:buChar char=""/>
            </a:pPr>
            <a:r>
              <a:rPr lang="en-US" altLang="zh-CN" sz="1800" dirty="0">
                <a:ea typeface="宋体" panose="02010600030101010101" pitchFamily="2" charset="-122"/>
                <a:cs typeface="Arial" panose="020B0604020202020204" pitchFamily="34" charset="0"/>
              </a:rPr>
              <a:t>Wide Wavelength Range (400-1000 nm)</a:t>
            </a:r>
          </a:p>
          <a:p>
            <a:pPr marL="342900" indent="-342900" algn="just">
              <a:lnSpc>
                <a:spcPct val="150000"/>
              </a:lnSpc>
              <a:spcBef>
                <a:spcPts val="300"/>
              </a:spcBef>
              <a:buFont typeface="Wingdings" panose="05000000000000000000" pitchFamily="2" charset="2"/>
              <a:buChar char=""/>
            </a:pPr>
            <a:r>
              <a:rPr lang="en-US" altLang="zh-CN" sz="1800" dirty="0">
                <a:ea typeface="宋体" panose="02010600030101010101" pitchFamily="2" charset="-122"/>
                <a:cs typeface="Arial" panose="020B0604020202020204" pitchFamily="34" charset="0"/>
              </a:rPr>
              <a:t>Less than 2000 CNY of cost</a:t>
            </a:r>
          </a:p>
          <a:p>
            <a:pPr marL="342900" indent="-342900" algn="just">
              <a:lnSpc>
                <a:spcPct val="150000"/>
              </a:lnSpc>
              <a:spcBef>
                <a:spcPts val="300"/>
              </a:spcBef>
              <a:buFont typeface="Wingdings" panose="05000000000000000000" pitchFamily="2" charset="2"/>
              <a:buChar char=""/>
            </a:pPr>
            <a:r>
              <a:rPr lang="en-US" altLang="zh-CN" sz="1800" dirty="0">
                <a:ea typeface="宋体" panose="02010600030101010101" pitchFamily="2" charset="-122"/>
                <a:cs typeface="Arial" panose="020B0604020202020204" pitchFamily="34" charset="0"/>
              </a:rPr>
              <a:t>Easy-to-use software</a:t>
            </a:r>
          </a:p>
          <a:p>
            <a:pPr marL="342900" indent="-342900" algn="just">
              <a:lnSpc>
                <a:spcPct val="150000"/>
              </a:lnSpc>
              <a:spcBef>
                <a:spcPts val="300"/>
              </a:spcBef>
              <a:buFont typeface="Wingdings" panose="05000000000000000000" pitchFamily="2" charset="2"/>
              <a:buChar char=""/>
            </a:pPr>
            <a:r>
              <a:rPr lang="en-US" altLang="zh-CN" sz="1800" dirty="0">
                <a:ea typeface="宋体" panose="02010600030101010101" pitchFamily="2" charset="-122"/>
                <a:cs typeface="Arial" panose="020B0604020202020204" pitchFamily="34" charset="0"/>
              </a:rPr>
              <a:t>Opensource all code, 3D models, and other material </a:t>
            </a:r>
          </a:p>
        </p:txBody>
      </p:sp>
      <p:sp>
        <p:nvSpPr>
          <p:cNvPr id="5" name="灯片编号占位符 4">
            <a:extLst>
              <a:ext uri="{FF2B5EF4-FFF2-40B4-BE49-F238E27FC236}">
                <a16:creationId xmlns:a16="http://schemas.microsoft.com/office/drawing/2014/main" id="{498F44D9-9936-45ED-94A8-99F7C58FBF41}"/>
              </a:ext>
            </a:extLst>
          </p:cNvPr>
          <p:cNvSpPr>
            <a:spLocks noGrp="1"/>
          </p:cNvSpPr>
          <p:nvPr>
            <p:ph type="sldNum" sz="quarter" idx="12"/>
          </p:nvPr>
        </p:nvSpPr>
        <p:spPr/>
        <p:txBody>
          <a:bodyPr/>
          <a:lstStyle/>
          <a:p>
            <a:fld id="{A07846D2-0F7B-44EB-BB6A-D4EE7066FC2C}" type="slidenum">
              <a:rPr lang="zh-CN" altLang="en-US" smtClean="0"/>
              <a:t>8</a:t>
            </a:fld>
            <a:endParaRPr lang="zh-CN" altLang="en-US" dirty="0"/>
          </a:p>
        </p:txBody>
      </p:sp>
    </p:spTree>
    <p:extLst>
      <p:ext uri="{BB962C8B-B14F-4D97-AF65-F5344CB8AC3E}">
        <p14:creationId xmlns:p14="http://schemas.microsoft.com/office/powerpoint/2010/main" val="1813644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8BA86-CE22-40E8-A3D7-360032EA1340}"/>
              </a:ext>
            </a:extLst>
          </p:cNvPr>
          <p:cNvSpPr>
            <a:spLocks noGrp="1"/>
          </p:cNvSpPr>
          <p:nvPr>
            <p:ph type="title"/>
          </p:nvPr>
        </p:nvSpPr>
        <p:spPr/>
        <p:txBody>
          <a:bodyPr/>
          <a:lstStyle/>
          <a:p>
            <a:r>
              <a:rPr lang="en-US" altLang="zh-CN" dirty="0">
                <a:cs typeface="Arial" panose="020B0604020202020204" pitchFamily="34" charset="0"/>
              </a:rPr>
              <a:t>Hardware</a:t>
            </a:r>
            <a:r>
              <a:rPr lang="en-US" altLang="zh-CN" dirty="0">
                <a:latin typeface="Arial" panose="020B0604020202020204" pitchFamily="34" charset="0"/>
                <a:cs typeface="Arial" panose="020B0604020202020204" pitchFamily="34" charset="0"/>
              </a:rPr>
              <a:t> </a:t>
            </a:r>
            <a:r>
              <a:rPr lang="en-US" altLang="zh-CN" dirty="0">
                <a:cs typeface="Arial" panose="020B0604020202020204" pitchFamily="34" charset="0"/>
              </a:rPr>
              <a:t>Design</a:t>
            </a:r>
            <a:endParaRPr lang="zh-CN" altLang="en-US" dirty="0">
              <a:cs typeface="Arial" panose="020B0604020202020204" pitchFamily="34" charset="0"/>
            </a:endParaRPr>
          </a:p>
        </p:txBody>
      </p:sp>
      <p:sp>
        <p:nvSpPr>
          <p:cNvPr id="4" name="内容占位符 3">
            <a:extLst>
              <a:ext uri="{FF2B5EF4-FFF2-40B4-BE49-F238E27FC236}">
                <a16:creationId xmlns:a16="http://schemas.microsoft.com/office/drawing/2014/main" id="{E19488B7-A9B7-474B-83F3-3A7E0510548D}"/>
              </a:ext>
            </a:extLst>
          </p:cNvPr>
          <p:cNvSpPr>
            <a:spLocks noGrp="1"/>
          </p:cNvSpPr>
          <p:nvPr>
            <p:ph sz="half" idx="1"/>
          </p:nvPr>
        </p:nvSpPr>
        <p:spPr>
          <a:xfrm>
            <a:off x="1369377" y="1397623"/>
            <a:ext cx="5181600" cy="565667"/>
          </a:xfrm>
        </p:spPr>
        <p:txBody>
          <a:bodyPr/>
          <a:lstStyle/>
          <a:p>
            <a:r>
              <a:rPr lang="en-US" altLang="zh-CN" dirty="0"/>
              <a:t>Czerny–Turner spectrometer</a:t>
            </a:r>
            <a:endParaRPr lang="zh-CN" altLang="en-US" dirty="0"/>
          </a:p>
        </p:txBody>
      </p:sp>
      <p:grpSp>
        <p:nvGrpSpPr>
          <p:cNvPr id="6" name="组合 5">
            <a:extLst>
              <a:ext uri="{FF2B5EF4-FFF2-40B4-BE49-F238E27FC236}">
                <a16:creationId xmlns:a16="http://schemas.microsoft.com/office/drawing/2014/main" id="{CE007EC1-7689-46D7-8CA8-5AD82544BA19}"/>
              </a:ext>
            </a:extLst>
          </p:cNvPr>
          <p:cNvGrpSpPr/>
          <p:nvPr/>
        </p:nvGrpSpPr>
        <p:grpSpPr>
          <a:xfrm>
            <a:off x="1462938" y="2297352"/>
            <a:ext cx="4010890" cy="3569334"/>
            <a:chOff x="0" y="0"/>
            <a:chExt cx="2029460" cy="1806482"/>
          </a:xfrm>
        </p:grpSpPr>
        <p:grpSp>
          <p:nvGrpSpPr>
            <p:cNvPr id="7" name="组合 6">
              <a:extLst>
                <a:ext uri="{FF2B5EF4-FFF2-40B4-BE49-F238E27FC236}">
                  <a16:creationId xmlns:a16="http://schemas.microsoft.com/office/drawing/2014/main" id="{8A684156-1EAD-430F-B540-87440DA3B07E}"/>
                </a:ext>
              </a:extLst>
            </p:cNvPr>
            <p:cNvGrpSpPr/>
            <p:nvPr/>
          </p:nvGrpSpPr>
          <p:grpSpPr>
            <a:xfrm>
              <a:off x="0" y="0"/>
              <a:ext cx="2029460" cy="1746285"/>
              <a:chOff x="0" y="0"/>
              <a:chExt cx="2029460" cy="1746285"/>
            </a:xfrm>
          </p:grpSpPr>
          <p:grpSp>
            <p:nvGrpSpPr>
              <p:cNvPr id="12" name="组合 11">
                <a:extLst>
                  <a:ext uri="{FF2B5EF4-FFF2-40B4-BE49-F238E27FC236}">
                    <a16:creationId xmlns:a16="http://schemas.microsoft.com/office/drawing/2014/main" id="{34555D20-08A7-4455-ADF5-3DE5FA171E0B}"/>
                  </a:ext>
                </a:extLst>
              </p:cNvPr>
              <p:cNvGrpSpPr/>
              <p:nvPr/>
            </p:nvGrpSpPr>
            <p:grpSpPr>
              <a:xfrm>
                <a:off x="0" y="132281"/>
                <a:ext cx="2029460" cy="1614004"/>
                <a:chOff x="0" y="132281"/>
                <a:chExt cx="2029460" cy="1614004"/>
              </a:xfrm>
            </p:grpSpPr>
            <p:cxnSp>
              <p:nvCxnSpPr>
                <p:cNvPr id="21" name="直接箭头连接符 20">
                  <a:extLst>
                    <a:ext uri="{FF2B5EF4-FFF2-40B4-BE49-F238E27FC236}">
                      <a16:creationId xmlns:a16="http://schemas.microsoft.com/office/drawing/2014/main" id="{4F5F0A37-D526-44EF-8D35-9EF0ECAF4B73}"/>
                    </a:ext>
                  </a:extLst>
                </p:cNvPr>
                <p:cNvCxnSpPr>
                  <a:cxnSpLocks/>
                </p:cNvCxnSpPr>
                <p:nvPr/>
              </p:nvCxnSpPr>
              <p:spPr>
                <a:xfrm>
                  <a:off x="304800" y="381724"/>
                  <a:ext cx="0" cy="2344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D9C336B-4983-4B0F-97B3-8AD2291DB643}"/>
                    </a:ext>
                  </a:extLst>
                </p:cNvPr>
                <p:cNvCxnSpPr>
                  <a:cxnSpLocks/>
                </p:cNvCxnSpPr>
                <p:nvPr/>
              </p:nvCxnSpPr>
              <p:spPr>
                <a:xfrm flipV="1">
                  <a:off x="304800" y="616151"/>
                  <a:ext cx="0" cy="2344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F529742B-4C16-411F-822B-5C980ED3227F}"/>
                    </a:ext>
                  </a:extLst>
                </p:cNvPr>
                <p:cNvGrpSpPr/>
                <p:nvPr/>
              </p:nvGrpSpPr>
              <p:grpSpPr>
                <a:xfrm rot="20150820">
                  <a:off x="832497" y="132281"/>
                  <a:ext cx="1042670" cy="967742"/>
                  <a:chOff x="832499" y="132281"/>
                  <a:chExt cx="1042670" cy="967742"/>
                </a:xfrm>
              </p:grpSpPr>
              <p:grpSp>
                <p:nvGrpSpPr>
                  <p:cNvPr id="43" name="组合 42">
                    <a:extLst>
                      <a:ext uri="{FF2B5EF4-FFF2-40B4-BE49-F238E27FC236}">
                        <a16:creationId xmlns:a16="http://schemas.microsoft.com/office/drawing/2014/main" id="{E0B9EE41-6A79-4741-8840-47F5B9EC7C37}"/>
                      </a:ext>
                    </a:extLst>
                  </p:cNvPr>
                  <p:cNvGrpSpPr/>
                  <p:nvPr/>
                </p:nvGrpSpPr>
                <p:grpSpPr>
                  <a:xfrm rot="16200000">
                    <a:off x="789009" y="457092"/>
                    <a:ext cx="967742" cy="318119"/>
                    <a:chOff x="789007" y="457092"/>
                    <a:chExt cx="967742" cy="318119"/>
                  </a:xfrm>
                </p:grpSpPr>
                <p:sp>
                  <p:nvSpPr>
                    <p:cNvPr id="45" name="矩形 44">
                      <a:extLst>
                        <a:ext uri="{FF2B5EF4-FFF2-40B4-BE49-F238E27FC236}">
                          <a16:creationId xmlns:a16="http://schemas.microsoft.com/office/drawing/2014/main" id="{81F961B4-1249-464B-B95E-8D5FAC93CD10}"/>
                        </a:ext>
                      </a:extLst>
                    </p:cNvPr>
                    <p:cNvSpPr/>
                    <p:nvPr/>
                  </p:nvSpPr>
                  <p:spPr>
                    <a:xfrm>
                      <a:off x="789009" y="619005"/>
                      <a:ext cx="967740" cy="156206"/>
                    </a:xfrm>
                    <a:prstGeom prst="rect">
                      <a:avLst/>
                    </a:prstGeom>
                    <a:pattFill prst="dkVert">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6" name="椭圆 45">
                      <a:extLst>
                        <a:ext uri="{FF2B5EF4-FFF2-40B4-BE49-F238E27FC236}">
                          <a16:creationId xmlns:a16="http://schemas.microsoft.com/office/drawing/2014/main" id="{AC1C9920-9B52-4D2C-8037-42103A091CF8}"/>
                        </a:ext>
                      </a:extLst>
                    </p:cNvPr>
                    <p:cNvSpPr/>
                    <p:nvPr/>
                  </p:nvSpPr>
                  <p:spPr>
                    <a:xfrm>
                      <a:off x="789007" y="543267"/>
                      <a:ext cx="967740" cy="140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7" name="矩形 46">
                      <a:extLst>
                        <a:ext uri="{FF2B5EF4-FFF2-40B4-BE49-F238E27FC236}">
                          <a16:creationId xmlns:a16="http://schemas.microsoft.com/office/drawing/2014/main" id="{10008A85-EBC9-4597-BF87-7B8190DCBC8E}"/>
                        </a:ext>
                      </a:extLst>
                    </p:cNvPr>
                    <p:cNvSpPr/>
                    <p:nvPr/>
                  </p:nvSpPr>
                  <p:spPr>
                    <a:xfrm>
                      <a:off x="789007" y="457092"/>
                      <a:ext cx="967740" cy="15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cxnSp>
                <p:nvCxnSpPr>
                  <p:cNvPr id="44" name="直接连接符 43">
                    <a:extLst>
                      <a:ext uri="{FF2B5EF4-FFF2-40B4-BE49-F238E27FC236}">
                        <a16:creationId xmlns:a16="http://schemas.microsoft.com/office/drawing/2014/main" id="{B269A484-42EE-4EAF-AAC2-C716CD33AD57}"/>
                      </a:ext>
                    </a:extLst>
                  </p:cNvPr>
                  <p:cNvCxnSpPr>
                    <a:cxnSpLocks/>
                  </p:cNvCxnSpPr>
                  <p:nvPr/>
                </p:nvCxnSpPr>
                <p:spPr>
                  <a:xfrm>
                    <a:off x="832499" y="616149"/>
                    <a:ext cx="1042670" cy="14267"/>
                  </a:xfrm>
                  <a:prstGeom prst="line">
                    <a:avLst/>
                  </a:prstGeom>
                  <a:ln w="12700">
                    <a:prstDash val="dash"/>
                  </a:ln>
                </p:spPr>
                <p:style>
                  <a:lnRef idx="1">
                    <a:schemeClr val="dk1"/>
                  </a:lnRef>
                  <a:fillRef idx="0">
                    <a:schemeClr val="dk1"/>
                  </a:fillRef>
                  <a:effectRef idx="0">
                    <a:schemeClr val="dk1"/>
                  </a:effectRef>
                  <a:fontRef idx="minor">
                    <a:schemeClr val="tx1"/>
                  </a:fontRef>
                </p:style>
              </p:cxnSp>
            </p:grpSp>
            <p:cxnSp>
              <p:nvCxnSpPr>
                <p:cNvPr id="24" name="直接箭头连接符 23">
                  <a:extLst>
                    <a:ext uri="{FF2B5EF4-FFF2-40B4-BE49-F238E27FC236}">
                      <a16:creationId xmlns:a16="http://schemas.microsoft.com/office/drawing/2014/main" id="{5D989023-C4CA-4313-9D61-0EA6D16983C9}"/>
                    </a:ext>
                  </a:extLst>
                </p:cNvPr>
                <p:cNvCxnSpPr>
                  <a:endCxn id="46" idx="6"/>
                </p:cNvCxnSpPr>
                <p:nvPr/>
              </p:nvCxnSpPr>
              <p:spPr>
                <a:xfrm flipV="1">
                  <a:off x="309463" y="208977"/>
                  <a:ext cx="769895" cy="407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8A7293B0-A81F-4851-B094-5C8A5672235D}"/>
                    </a:ext>
                  </a:extLst>
                </p:cNvPr>
                <p:cNvCxnSpPr>
                  <a:endCxn id="46" idx="2"/>
                </p:cNvCxnSpPr>
                <p:nvPr/>
              </p:nvCxnSpPr>
              <p:spPr>
                <a:xfrm>
                  <a:off x="302095" y="619113"/>
                  <a:ext cx="1173098" cy="472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5A705890-E6A1-41E0-BFB3-D24F0FEC54E9}"/>
                    </a:ext>
                  </a:extLst>
                </p:cNvPr>
                <p:cNvCxnSpPr>
                  <a:cxnSpLocks/>
                </p:cNvCxnSpPr>
                <p:nvPr/>
              </p:nvCxnSpPr>
              <p:spPr>
                <a:xfrm>
                  <a:off x="0" y="616151"/>
                  <a:ext cx="2029460"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42BB8A49-6E43-4ADB-BB7A-0DC895531ED8}"/>
                    </a:ext>
                  </a:extLst>
                </p:cNvPr>
                <p:cNvGrpSpPr/>
                <p:nvPr/>
              </p:nvGrpSpPr>
              <p:grpSpPr>
                <a:xfrm rot="3340852">
                  <a:off x="386970" y="909026"/>
                  <a:ext cx="674477" cy="1000041"/>
                  <a:chOff x="386970" y="909026"/>
                  <a:chExt cx="674477" cy="1000041"/>
                </a:xfrm>
              </p:grpSpPr>
              <p:sp>
                <p:nvSpPr>
                  <p:cNvPr id="41" name="矩形 40">
                    <a:extLst>
                      <a:ext uri="{FF2B5EF4-FFF2-40B4-BE49-F238E27FC236}">
                        <a16:creationId xmlns:a16="http://schemas.microsoft.com/office/drawing/2014/main" id="{350E08AD-D02E-4402-9557-428A3E1DAD40}"/>
                      </a:ext>
                    </a:extLst>
                  </p:cNvPr>
                  <p:cNvSpPr/>
                  <p:nvPr/>
                </p:nvSpPr>
                <p:spPr>
                  <a:xfrm>
                    <a:off x="468512" y="1103472"/>
                    <a:ext cx="518160" cy="84961"/>
                  </a:xfrm>
                  <a:prstGeom prst="rect">
                    <a:avLst/>
                  </a:prstGeom>
                  <a:pattFill prst="wdDnDiag">
                    <a:fgClr>
                      <a:schemeClr val="tx1"/>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42" name="直接连接符 41">
                    <a:extLst>
                      <a:ext uri="{FF2B5EF4-FFF2-40B4-BE49-F238E27FC236}">
                        <a16:creationId xmlns:a16="http://schemas.microsoft.com/office/drawing/2014/main" id="{458B0641-B8C9-428C-9158-0DC46274F1BB}"/>
                      </a:ext>
                    </a:extLst>
                  </p:cNvPr>
                  <p:cNvCxnSpPr>
                    <a:cxnSpLocks/>
                  </p:cNvCxnSpPr>
                  <p:nvPr/>
                </p:nvCxnSpPr>
                <p:spPr>
                  <a:xfrm rot="18259148" flipH="1">
                    <a:off x="224188" y="1071808"/>
                    <a:ext cx="1000041" cy="674477"/>
                  </a:xfrm>
                  <a:prstGeom prst="line">
                    <a:avLst/>
                  </a:prstGeom>
                  <a:ln w="12700">
                    <a:prstDash val="dash"/>
                  </a:ln>
                </p:spPr>
                <p:style>
                  <a:lnRef idx="1">
                    <a:schemeClr val="dk1"/>
                  </a:lnRef>
                  <a:fillRef idx="0">
                    <a:schemeClr val="dk1"/>
                  </a:fillRef>
                  <a:effectRef idx="0">
                    <a:schemeClr val="dk1"/>
                  </a:effectRef>
                  <a:fontRef idx="minor">
                    <a:schemeClr val="tx1"/>
                  </a:fontRef>
                </p:style>
              </p:cxnSp>
            </p:grpSp>
            <p:cxnSp>
              <p:nvCxnSpPr>
                <p:cNvPr id="28" name="直接箭头连接符 27">
                  <a:extLst>
                    <a:ext uri="{FF2B5EF4-FFF2-40B4-BE49-F238E27FC236}">
                      <a16:creationId xmlns:a16="http://schemas.microsoft.com/office/drawing/2014/main" id="{7C7D343E-778E-43AD-9B85-5BC922215B0F}"/>
                    </a:ext>
                  </a:extLst>
                </p:cNvPr>
                <p:cNvCxnSpPr>
                  <a:cxnSpLocks/>
                </p:cNvCxnSpPr>
                <p:nvPr/>
              </p:nvCxnSpPr>
              <p:spPr>
                <a:xfrm flipH="1">
                  <a:off x="961005" y="621805"/>
                  <a:ext cx="380221" cy="627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795EB1B0-FE5B-41EF-AFFC-0F08579096A6}"/>
                    </a:ext>
                  </a:extLst>
                </p:cNvPr>
                <p:cNvCxnSpPr>
                  <a:cxnSpLocks/>
                </p:cNvCxnSpPr>
                <p:nvPr/>
              </p:nvCxnSpPr>
              <p:spPr>
                <a:xfrm flipH="1" flipV="1">
                  <a:off x="570484" y="1239906"/>
                  <a:ext cx="337839" cy="475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0" name="组合 29">
                  <a:extLst>
                    <a:ext uri="{FF2B5EF4-FFF2-40B4-BE49-F238E27FC236}">
                      <a16:creationId xmlns:a16="http://schemas.microsoft.com/office/drawing/2014/main" id="{46739914-97C2-48F2-A407-2A796F1F7E76}"/>
                    </a:ext>
                  </a:extLst>
                </p:cNvPr>
                <p:cNvGrpSpPr/>
                <p:nvPr/>
              </p:nvGrpSpPr>
              <p:grpSpPr>
                <a:xfrm rot="3377387">
                  <a:off x="153472" y="1198024"/>
                  <a:ext cx="616308" cy="422058"/>
                  <a:chOff x="153472" y="1198024"/>
                  <a:chExt cx="616308" cy="422058"/>
                </a:xfrm>
              </p:grpSpPr>
              <p:grpSp>
                <p:nvGrpSpPr>
                  <p:cNvPr id="35" name="组合 34">
                    <a:extLst>
                      <a:ext uri="{FF2B5EF4-FFF2-40B4-BE49-F238E27FC236}">
                        <a16:creationId xmlns:a16="http://schemas.microsoft.com/office/drawing/2014/main" id="{FD71218F-64BE-405F-9FF1-77D5008CF519}"/>
                      </a:ext>
                    </a:extLst>
                  </p:cNvPr>
                  <p:cNvGrpSpPr/>
                  <p:nvPr/>
                </p:nvGrpSpPr>
                <p:grpSpPr>
                  <a:xfrm>
                    <a:off x="153472" y="1198024"/>
                    <a:ext cx="616308" cy="422058"/>
                    <a:chOff x="153472" y="1198024"/>
                    <a:chExt cx="616308" cy="422058"/>
                  </a:xfrm>
                </p:grpSpPr>
                <p:grpSp>
                  <p:nvGrpSpPr>
                    <p:cNvPr id="37" name="组合 36">
                      <a:extLst>
                        <a:ext uri="{FF2B5EF4-FFF2-40B4-BE49-F238E27FC236}">
                          <a16:creationId xmlns:a16="http://schemas.microsoft.com/office/drawing/2014/main" id="{35AA31EC-6583-404D-833D-CBFEE8AA775A}"/>
                        </a:ext>
                      </a:extLst>
                    </p:cNvPr>
                    <p:cNvGrpSpPr/>
                    <p:nvPr/>
                  </p:nvGrpSpPr>
                  <p:grpSpPr>
                    <a:xfrm>
                      <a:off x="153472" y="1198024"/>
                      <a:ext cx="616308" cy="422058"/>
                      <a:chOff x="153472" y="1198024"/>
                      <a:chExt cx="616308" cy="422058"/>
                    </a:xfrm>
                  </p:grpSpPr>
                  <p:sp>
                    <p:nvSpPr>
                      <p:cNvPr id="39" name="椭圆 38">
                        <a:extLst>
                          <a:ext uri="{FF2B5EF4-FFF2-40B4-BE49-F238E27FC236}">
                            <a16:creationId xmlns:a16="http://schemas.microsoft.com/office/drawing/2014/main" id="{B2005EB8-2A4D-42D3-9084-F185FA6B42D8}"/>
                          </a:ext>
                        </a:extLst>
                      </p:cNvPr>
                      <p:cNvSpPr/>
                      <p:nvPr/>
                    </p:nvSpPr>
                    <p:spPr>
                      <a:xfrm rot="20187569">
                        <a:off x="214423" y="1221217"/>
                        <a:ext cx="383308" cy="91753"/>
                      </a:xfrm>
                      <a:prstGeom prst="ellipse">
                        <a:avLst/>
                      </a:prstGeom>
                      <a:pattFill prst="wdDn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40" name="直接连接符 39">
                        <a:extLst>
                          <a:ext uri="{FF2B5EF4-FFF2-40B4-BE49-F238E27FC236}">
                            <a16:creationId xmlns:a16="http://schemas.microsoft.com/office/drawing/2014/main" id="{A544300F-8BD0-4F76-A162-426BE117CDC2}"/>
                          </a:ext>
                        </a:extLst>
                      </p:cNvPr>
                      <p:cNvCxnSpPr>
                        <a:cxnSpLocks/>
                      </p:cNvCxnSpPr>
                      <p:nvPr/>
                    </p:nvCxnSpPr>
                    <p:spPr>
                      <a:xfrm rot="18222613" flipH="1">
                        <a:off x="250597" y="1100899"/>
                        <a:ext cx="422058" cy="616308"/>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
                  <p:nvSpPr>
                    <p:cNvPr id="38" name="矩形 37">
                      <a:extLst>
                        <a:ext uri="{FF2B5EF4-FFF2-40B4-BE49-F238E27FC236}">
                          <a16:creationId xmlns:a16="http://schemas.microsoft.com/office/drawing/2014/main" id="{7E236A62-1D90-4ABD-97D2-D9F30A45A51F}"/>
                        </a:ext>
                      </a:extLst>
                    </p:cNvPr>
                    <p:cNvSpPr/>
                    <p:nvPr/>
                  </p:nvSpPr>
                  <p:spPr>
                    <a:xfrm rot="20239674">
                      <a:off x="332963" y="1469935"/>
                      <a:ext cx="354035" cy="457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cxnSp>
                <p:nvCxnSpPr>
                  <p:cNvPr id="36" name="直接箭头连接符 35">
                    <a:extLst>
                      <a:ext uri="{FF2B5EF4-FFF2-40B4-BE49-F238E27FC236}">
                        <a16:creationId xmlns:a16="http://schemas.microsoft.com/office/drawing/2014/main" id="{C0FA9C3A-30E3-441D-A6C1-193FB13AB296}"/>
                      </a:ext>
                    </a:extLst>
                  </p:cNvPr>
                  <p:cNvCxnSpPr>
                    <a:cxnSpLocks/>
                  </p:cNvCxnSpPr>
                  <p:nvPr/>
                </p:nvCxnSpPr>
                <p:spPr>
                  <a:xfrm rot="18222613" flipH="1">
                    <a:off x="318435" y="1364614"/>
                    <a:ext cx="188544" cy="100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1" name="弧形 30">
                  <a:extLst>
                    <a:ext uri="{FF2B5EF4-FFF2-40B4-BE49-F238E27FC236}">
                      <a16:creationId xmlns:a16="http://schemas.microsoft.com/office/drawing/2014/main" id="{FBB8E5DB-1753-41E8-8717-B42D39213A9F}"/>
                    </a:ext>
                  </a:extLst>
                </p:cNvPr>
                <p:cNvSpPr/>
                <p:nvPr/>
              </p:nvSpPr>
              <p:spPr>
                <a:xfrm rot="10800000">
                  <a:off x="1112696" y="557134"/>
                  <a:ext cx="223065" cy="269318"/>
                </a:xfrm>
                <a:prstGeom prst="arc">
                  <a:avLst>
                    <a:gd name="adj1" fmla="val 16200000"/>
                    <a:gd name="adj2" fmla="val 20679709"/>
                  </a:avLst>
                </a:prstGeom>
              </p:spPr>
              <p:style>
                <a:lnRef idx="1">
                  <a:schemeClr val="dk1"/>
                </a:lnRef>
                <a:fillRef idx="0">
                  <a:schemeClr val="dk1"/>
                </a:fillRef>
                <a:effectRef idx="0">
                  <a:schemeClr val="dk1"/>
                </a:effectRef>
                <a:fontRef idx="minor">
                  <a:schemeClr val="tx1"/>
                </a:fontRef>
              </p:style>
              <p:txBody>
                <a:bodyPr rtlCol="0" anchor="ctr"/>
                <a:lstStyle/>
                <a:p>
                  <a:endParaRPr lang="zh-CN" altLang="en-US"/>
                </a:p>
              </p:txBody>
            </p:sp>
            <p:sp>
              <p:nvSpPr>
                <p:cNvPr id="32" name="弧形 31">
                  <a:extLst>
                    <a:ext uri="{FF2B5EF4-FFF2-40B4-BE49-F238E27FC236}">
                      <a16:creationId xmlns:a16="http://schemas.microsoft.com/office/drawing/2014/main" id="{23E90863-FDD3-4808-A5EA-C287EBDCF3BA}"/>
                    </a:ext>
                  </a:extLst>
                </p:cNvPr>
                <p:cNvSpPr/>
                <p:nvPr/>
              </p:nvSpPr>
              <p:spPr>
                <a:xfrm rot="1391449">
                  <a:off x="924534" y="1034501"/>
                  <a:ext cx="223065" cy="269318"/>
                </a:xfrm>
                <a:prstGeom prst="arc">
                  <a:avLst>
                    <a:gd name="adj1" fmla="val 16200000"/>
                    <a:gd name="adj2" fmla="val 18848395"/>
                  </a:avLst>
                </a:prstGeom>
              </p:spPr>
              <p:style>
                <a:lnRef idx="1">
                  <a:schemeClr val="dk1"/>
                </a:lnRef>
                <a:fillRef idx="0">
                  <a:schemeClr val="dk1"/>
                </a:fillRef>
                <a:effectRef idx="0">
                  <a:schemeClr val="dk1"/>
                </a:effectRef>
                <a:fontRef idx="minor">
                  <a:schemeClr val="tx1"/>
                </a:fontRef>
              </p:style>
              <p:txBody>
                <a:bodyPr rtlCol="0" anchor="ctr"/>
                <a:lstStyle/>
                <a:p>
                  <a:endParaRPr lang="zh-CN" altLang="en-US"/>
                </a:p>
              </p:txBody>
            </p:sp>
            <p:sp>
              <p:nvSpPr>
                <p:cNvPr id="33" name="弧形 32">
                  <a:extLst>
                    <a:ext uri="{FF2B5EF4-FFF2-40B4-BE49-F238E27FC236}">
                      <a16:creationId xmlns:a16="http://schemas.microsoft.com/office/drawing/2014/main" id="{FB71EF6B-D7D1-41B3-9A35-EC5C49EFADEC}"/>
                    </a:ext>
                  </a:extLst>
                </p:cNvPr>
                <p:cNvSpPr/>
                <p:nvPr/>
              </p:nvSpPr>
              <p:spPr>
                <a:xfrm rot="2381964">
                  <a:off x="454070" y="1129809"/>
                  <a:ext cx="223065" cy="269318"/>
                </a:xfrm>
                <a:prstGeom prst="arc">
                  <a:avLst>
                    <a:gd name="adj1" fmla="val 15937720"/>
                    <a:gd name="adj2" fmla="val 19015110"/>
                  </a:avLst>
                </a:prstGeom>
              </p:spPr>
              <p:style>
                <a:lnRef idx="1">
                  <a:schemeClr val="dk1"/>
                </a:lnRef>
                <a:fillRef idx="0">
                  <a:schemeClr val="dk1"/>
                </a:fillRef>
                <a:effectRef idx="0">
                  <a:schemeClr val="dk1"/>
                </a:effectRef>
                <a:fontRef idx="minor">
                  <a:schemeClr val="tx1"/>
                </a:fontRef>
              </p:style>
              <p:txBody>
                <a:bodyPr rtlCol="0" anchor="ctr"/>
                <a:lstStyle/>
                <a:p>
                  <a:endParaRPr lang="zh-CN" altLang="en-US"/>
                </a:p>
              </p:txBody>
            </p:sp>
            <p:sp>
              <p:nvSpPr>
                <p:cNvPr id="34" name="弧形 33">
                  <a:extLst>
                    <a:ext uri="{FF2B5EF4-FFF2-40B4-BE49-F238E27FC236}">
                      <a16:creationId xmlns:a16="http://schemas.microsoft.com/office/drawing/2014/main" id="{F966317F-3A9B-4ECC-90D9-8B430E3605FE}"/>
                    </a:ext>
                  </a:extLst>
                </p:cNvPr>
                <p:cNvSpPr/>
                <p:nvPr/>
              </p:nvSpPr>
              <p:spPr>
                <a:xfrm rot="13852647">
                  <a:off x="796536" y="1148849"/>
                  <a:ext cx="223065" cy="269318"/>
                </a:xfrm>
                <a:prstGeom prst="arc">
                  <a:avLst>
                    <a:gd name="adj1" fmla="val 16200000"/>
                    <a:gd name="adj2" fmla="val 18848395"/>
                  </a:avLst>
                </a:prstGeom>
              </p:spPr>
              <p:style>
                <a:lnRef idx="1">
                  <a:schemeClr val="dk1"/>
                </a:lnRef>
                <a:fillRef idx="0">
                  <a:schemeClr val="dk1"/>
                </a:fillRef>
                <a:effectRef idx="0">
                  <a:schemeClr val="dk1"/>
                </a:effectRef>
                <a:fontRef idx="minor">
                  <a:schemeClr val="tx1"/>
                </a:fontRef>
              </p:style>
              <p:txBody>
                <a:bodyPr rtlCol="0" anchor="ctr"/>
                <a:lstStyle/>
                <a:p>
                  <a:endParaRPr lang="zh-CN" altLang="en-US"/>
                </a:p>
              </p:txBody>
            </p:sp>
          </p:grpSp>
          <p:sp>
            <p:nvSpPr>
              <p:cNvPr id="13" name="文本框 53">
                <a:extLst>
                  <a:ext uri="{FF2B5EF4-FFF2-40B4-BE49-F238E27FC236}">
                    <a16:creationId xmlns:a16="http://schemas.microsoft.com/office/drawing/2014/main" id="{09752FB5-BDFE-4F6F-934B-B12C77344E89}"/>
                  </a:ext>
                </a:extLst>
              </p:cNvPr>
              <p:cNvSpPr txBox="1"/>
              <p:nvPr/>
            </p:nvSpPr>
            <p:spPr>
              <a:xfrm>
                <a:off x="232900" y="243196"/>
                <a:ext cx="182880" cy="207010"/>
              </a:xfrm>
              <a:prstGeom prst="rect">
                <a:avLst/>
              </a:prstGeom>
              <a:noFill/>
            </p:spPr>
            <p:txBody>
              <a:bodyPr wrap="square" rtlCol="0">
                <a:noAutofit/>
              </a:bodyPr>
              <a:lstStyle/>
              <a:p>
                <a:pPr>
                  <a:spcBef>
                    <a:spcPts val="300"/>
                  </a:spcBef>
                </a:pPr>
                <a:r>
                  <a:rPr lang="en-GB" sz="1400" b="1" kern="1200">
                    <a:solidFill>
                      <a:srgbClr val="000000"/>
                    </a:solidFill>
                    <a:effectLst/>
                    <a:latin typeface="Calibri" panose="020F0502020204030204" pitchFamily="34" charset="0"/>
                    <a:ea typeface="宋体" panose="02010600030101010101" pitchFamily="2" charset="-122"/>
                    <a:cs typeface="Arial" panose="020B0604020202020204" pitchFamily="34" charset="0"/>
                  </a:rPr>
                  <a:t>S</a:t>
                </a:r>
                <a:endParaRPr lang="zh-CN" sz="1200">
                  <a:effectLst/>
                  <a:latin typeface="Times New Roman" panose="02020603050405020304" pitchFamily="18" charset="0"/>
                  <a:ea typeface="宋体"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4" name="文本框 54">
                    <a:extLst>
                      <a:ext uri="{FF2B5EF4-FFF2-40B4-BE49-F238E27FC236}">
                        <a16:creationId xmlns:a16="http://schemas.microsoft.com/office/drawing/2014/main" id="{BF5BB566-2212-4332-AEB6-28E6EF6F4C81}"/>
                      </a:ext>
                    </a:extLst>
                  </p:cNvPr>
                  <p:cNvSpPr txBox="1"/>
                  <p:nvPr/>
                </p:nvSpPr>
                <p:spPr>
                  <a:xfrm>
                    <a:off x="1151115" y="0"/>
                    <a:ext cx="182880" cy="203835"/>
                  </a:xfrm>
                  <a:prstGeom prst="rect">
                    <a:avLst/>
                  </a:prstGeom>
                  <a:noFill/>
                </p:spPr>
                <p:txBody>
                  <a:bodyPr wrap="square" rtlCol="0">
                    <a:noAutofit/>
                  </a:bodyPr>
                  <a:lstStyle/>
                  <a:p>
                    <a:pPr>
                      <a:spcBef>
                        <a:spcPts val="300"/>
                      </a:spcBef>
                    </a:pPr>
                    <a14:m>
                      <m:oMathPara xmlns:m="http://schemas.openxmlformats.org/officeDocument/2006/math">
                        <m:oMathParaPr>
                          <m:jc m:val="centerGroup"/>
                        </m:oMathParaPr>
                        <m:oMath xmlns:m="http://schemas.openxmlformats.org/officeDocument/2006/math">
                          <m:sSub>
                            <m:sSubPr>
                              <m:ctrlPr>
                                <a:rPr lang="zh-CN" sz="1400" b="1" i="1"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GB" sz="1400" b="1"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𝑴</m:t>
                              </m:r>
                            </m:e>
                            <m:sub>
                              <m:r>
                                <a:rPr lang="en-GB" sz="1400" b="1"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𝟏</m:t>
                              </m:r>
                            </m:sub>
                          </m:sSub>
                        </m:oMath>
                      </m:oMathPara>
                    </a14:m>
                    <a:endParaRPr lang="zh-CN" sz="1200">
                      <a:effectLst/>
                      <a:latin typeface="Times New Roman" panose="02020603050405020304" pitchFamily="18" charset="0"/>
                      <a:ea typeface="宋体" panose="02010600030101010101" pitchFamily="2" charset="-122"/>
                      <a:cs typeface="Arial" panose="020B0604020202020204" pitchFamily="34" charset="0"/>
                    </a:endParaRPr>
                  </a:p>
                </p:txBody>
              </p:sp>
            </mc:Choice>
            <mc:Fallback xmlns="">
              <p:sp>
                <p:nvSpPr>
                  <p:cNvPr id="12" name="文本框 54">
                    <a:extLst>
                      <a:ext uri="{FF2B5EF4-FFF2-40B4-BE49-F238E27FC236}">
                        <a16:creationId xmlns:a16="http://schemas.microsoft.com/office/drawing/2014/main" id="{05733A6B-883F-476A-8DB2-C2565E32E207}"/>
                      </a:ext>
                    </a:extLst>
                  </p:cNvPr>
                  <p:cNvSpPr txBox="1">
                    <a:spLocks noRot="1" noChangeAspect="1" noMove="1" noResize="1" noEditPoints="1" noAdjustHandles="1" noChangeArrowheads="1" noChangeShapeType="1" noTextEdit="1"/>
                  </p:cNvSpPr>
                  <p:nvPr/>
                </p:nvSpPr>
                <p:spPr>
                  <a:xfrm>
                    <a:off x="1151115" y="0"/>
                    <a:ext cx="182880" cy="2038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55">
                    <a:extLst>
                      <a:ext uri="{FF2B5EF4-FFF2-40B4-BE49-F238E27FC236}">
                        <a16:creationId xmlns:a16="http://schemas.microsoft.com/office/drawing/2014/main" id="{0C048F6A-0846-4D7E-A573-0BC883EAE507}"/>
                      </a:ext>
                    </a:extLst>
                  </p:cNvPr>
                  <p:cNvSpPr txBox="1"/>
                  <p:nvPr/>
                </p:nvSpPr>
                <p:spPr>
                  <a:xfrm>
                    <a:off x="403105" y="998187"/>
                    <a:ext cx="182880" cy="203835"/>
                  </a:xfrm>
                  <a:prstGeom prst="rect">
                    <a:avLst/>
                  </a:prstGeom>
                  <a:noFill/>
                </p:spPr>
                <p:txBody>
                  <a:bodyPr wrap="square" rtlCol="0">
                    <a:noAutofit/>
                  </a:bodyPr>
                  <a:lstStyle/>
                  <a:p>
                    <a:pPr>
                      <a:spcBef>
                        <a:spcPts val="300"/>
                      </a:spcBef>
                    </a:pPr>
                    <a14:m>
                      <m:oMathPara xmlns:m="http://schemas.openxmlformats.org/officeDocument/2006/math">
                        <m:oMathParaPr>
                          <m:jc m:val="centerGroup"/>
                        </m:oMathParaPr>
                        <m:oMath xmlns:m="http://schemas.openxmlformats.org/officeDocument/2006/math">
                          <m:sSub>
                            <m:sSubPr>
                              <m:ctrlPr>
                                <a:rPr lang="zh-CN" sz="1400" b="1" i="1"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GB" sz="1400" b="1"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𝑳</m:t>
                              </m:r>
                            </m:e>
                            <m:sub>
                              <m:r>
                                <a:rPr lang="en-GB" sz="1400" b="1"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𝟐</m:t>
                              </m:r>
                            </m:sub>
                          </m:sSub>
                        </m:oMath>
                      </m:oMathPara>
                    </a14:m>
                    <a:endParaRPr lang="zh-CN" sz="1200">
                      <a:effectLst/>
                      <a:latin typeface="Times New Roman" panose="02020603050405020304" pitchFamily="18" charset="0"/>
                      <a:ea typeface="宋体" panose="02010600030101010101" pitchFamily="2" charset="-122"/>
                      <a:cs typeface="Arial" panose="020B0604020202020204" pitchFamily="34" charset="0"/>
                    </a:endParaRPr>
                  </a:p>
                </p:txBody>
              </p:sp>
            </mc:Choice>
            <mc:Fallback xmlns="">
              <p:sp>
                <p:nvSpPr>
                  <p:cNvPr id="13" name="文本框 55">
                    <a:extLst>
                      <a:ext uri="{FF2B5EF4-FFF2-40B4-BE49-F238E27FC236}">
                        <a16:creationId xmlns:a16="http://schemas.microsoft.com/office/drawing/2014/main" id="{4CF84D3D-8E99-425D-A532-C2ABBF6FEE8B}"/>
                      </a:ext>
                    </a:extLst>
                  </p:cNvPr>
                  <p:cNvSpPr txBox="1">
                    <a:spLocks noRot="1" noChangeAspect="1" noMove="1" noResize="1" noEditPoints="1" noAdjustHandles="1" noChangeArrowheads="1" noChangeShapeType="1" noTextEdit="1"/>
                  </p:cNvSpPr>
                  <p:nvPr/>
                </p:nvSpPr>
                <p:spPr>
                  <a:xfrm>
                    <a:off x="403105" y="998187"/>
                    <a:ext cx="182880" cy="203835"/>
                  </a:xfrm>
                  <a:prstGeom prst="rect">
                    <a:avLst/>
                  </a:prstGeom>
                  <a:blipFill>
                    <a:blip r:embed="rId4"/>
                    <a:stretch>
                      <a:fillRect/>
                    </a:stretch>
                  </a:blipFill>
                </p:spPr>
                <p:txBody>
                  <a:bodyPr/>
                  <a:lstStyle/>
                  <a:p>
                    <a:r>
                      <a:rPr lang="zh-CN" altLang="en-US">
                        <a:noFill/>
                      </a:rPr>
                      <a:t> </a:t>
                    </a:r>
                  </a:p>
                </p:txBody>
              </p:sp>
            </mc:Fallback>
          </mc:AlternateContent>
          <p:sp>
            <p:nvSpPr>
              <p:cNvPr id="16" name="文本框 56">
                <a:extLst>
                  <a:ext uri="{FF2B5EF4-FFF2-40B4-BE49-F238E27FC236}">
                    <a16:creationId xmlns:a16="http://schemas.microsoft.com/office/drawing/2014/main" id="{1C6A142A-40F1-470A-98FE-C3A666EDD072}"/>
                  </a:ext>
                </a:extLst>
              </p:cNvPr>
              <p:cNvSpPr txBox="1"/>
              <p:nvPr/>
            </p:nvSpPr>
            <p:spPr>
              <a:xfrm>
                <a:off x="696385" y="911613"/>
                <a:ext cx="182880" cy="207010"/>
              </a:xfrm>
              <a:prstGeom prst="rect">
                <a:avLst/>
              </a:prstGeom>
              <a:noFill/>
            </p:spPr>
            <p:txBody>
              <a:bodyPr wrap="square" rtlCol="0">
                <a:noAutofit/>
              </a:bodyPr>
              <a:lstStyle/>
              <a:p>
                <a:pPr>
                  <a:spcBef>
                    <a:spcPts val="300"/>
                  </a:spcBef>
                </a:pPr>
                <a:r>
                  <a:rPr lang="en-GB" sz="1400" b="1" kern="1200">
                    <a:solidFill>
                      <a:srgbClr val="000000"/>
                    </a:solidFill>
                    <a:effectLst/>
                    <a:latin typeface="Calibri" panose="020F0502020204030204" pitchFamily="34" charset="0"/>
                    <a:ea typeface="宋体" panose="02010600030101010101" pitchFamily="2" charset="-122"/>
                    <a:cs typeface="Arial" panose="020B0604020202020204" pitchFamily="34" charset="0"/>
                  </a:rPr>
                  <a:t>G</a:t>
                </a:r>
                <a:endParaRPr lang="zh-CN" sz="1200">
                  <a:effectLst/>
                  <a:latin typeface="Times New Roman" panose="02020603050405020304" pitchFamily="18" charset="0"/>
                  <a:ea typeface="宋体" panose="02010600030101010101" pitchFamily="2" charset="-122"/>
                  <a:cs typeface="Arial" panose="020B0604020202020204" pitchFamily="34" charset="0"/>
                </a:endParaRPr>
              </a:p>
            </p:txBody>
          </p:sp>
          <p:sp>
            <p:nvSpPr>
              <p:cNvPr id="17" name="文本框 57">
                <a:extLst>
                  <a:ext uri="{FF2B5EF4-FFF2-40B4-BE49-F238E27FC236}">
                    <a16:creationId xmlns:a16="http://schemas.microsoft.com/office/drawing/2014/main" id="{A2B75FB0-D32D-475E-A822-8DA14DB007E1}"/>
                  </a:ext>
                </a:extLst>
              </p:cNvPr>
              <p:cNvSpPr txBox="1"/>
              <p:nvPr/>
            </p:nvSpPr>
            <p:spPr>
              <a:xfrm>
                <a:off x="163954" y="1264613"/>
                <a:ext cx="182880" cy="207010"/>
              </a:xfrm>
              <a:prstGeom prst="rect">
                <a:avLst/>
              </a:prstGeom>
              <a:noFill/>
            </p:spPr>
            <p:txBody>
              <a:bodyPr wrap="square" rtlCol="0">
                <a:noAutofit/>
              </a:bodyPr>
              <a:lstStyle/>
              <a:p>
                <a:pPr>
                  <a:spcBef>
                    <a:spcPts val="300"/>
                  </a:spcBef>
                </a:pPr>
                <a:r>
                  <a:rPr lang="en-GB" sz="1400" b="1" kern="1200">
                    <a:solidFill>
                      <a:srgbClr val="000000"/>
                    </a:solidFill>
                    <a:effectLst/>
                    <a:latin typeface="Calibri" panose="020F0502020204030204" pitchFamily="34" charset="0"/>
                    <a:ea typeface="宋体" panose="02010600030101010101" pitchFamily="2" charset="-122"/>
                    <a:cs typeface="Arial" panose="020B0604020202020204" pitchFamily="34" charset="0"/>
                  </a:rPr>
                  <a:t>D</a:t>
                </a:r>
                <a:endParaRPr lang="zh-CN" sz="1200">
                  <a:effectLst/>
                  <a:latin typeface="Times New Roman" panose="02020603050405020304" pitchFamily="18" charset="0"/>
                  <a:ea typeface="宋体"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8" name="文本框 58">
                    <a:extLst>
                      <a:ext uri="{FF2B5EF4-FFF2-40B4-BE49-F238E27FC236}">
                        <a16:creationId xmlns:a16="http://schemas.microsoft.com/office/drawing/2014/main" id="{CDB435E4-F504-4942-AFB7-69050C41BF2C}"/>
                      </a:ext>
                    </a:extLst>
                  </p:cNvPr>
                  <p:cNvSpPr txBox="1"/>
                  <p:nvPr/>
                </p:nvSpPr>
                <p:spPr>
                  <a:xfrm>
                    <a:off x="1083074" y="967769"/>
                    <a:ext cx="182880" cy="203835"/>
                  </a:xfrm>
                  <a:prstGeom prst="rect">
                    <a:avLst/>
                  </a:prstGeom>
                  <a:noFill/>
                </p:spPr>
                <p:txBody>
                  <a:bodyPr wrap="square" rtlCol="0">
                    <a:noAutofit/>
                  </a:bodyPr>
                  <a:lstStyle/>
                  <a:p>
                    <a:pPr>
                      <a:spcBef>
                        <a:spcPts val="300"/>
                      </a:spcBef>
                    </a:pPr>
                    <a14:m>
                      <m:oMathPara xmlns:m="http://schemas.openxmlformats.org/officeDocument/2006/math">
                        <m:oMathParaPr>
                          <m:jc m:val="centerGroup"/>
                        </m:oMathParaPr>
                        <m:oMath xmlns:m="http://schemas.openxmlformats.org/officeDocument/2006/math">
                          <m:r>
                            <a:rPr lang="en-GB" sz="1400" b="1"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𝜶</m:t>
                          </m:r>
                        </m:oMath>
                      </m:oMathPara>
                    </a14:m>
                    <a:endParaRPr lang="zh-CN" sz="1200" dirty="0">
                      <a:effectLst/>
                      <a:latin typeface="Times New Roman" panose="02020603050405020304" pitchFamily="18" charset="0"/>
                      <a:ea typeface="宋体" panose="02010600030101010101" pitchFamily="2" charset="-122"/>
                      <a:cs typeface="Arial" panose="020B0604020202020204" pitchFamily="34" charset="0"/>
                    </a:endParaRPr>
                  </a:p>
                </p:txBody>
              </p:sp>
            </mc:Choice>
            <mc:Fallback xmlns="">
              <p:sp>
                <p:nvSpPr>
                  <p:cNvPr id="16" name="文本框 58">
                    <a:extLst>
                      <a:ext uri="{FF2B5EF4-FFF2-40B4-BE49-F238E27FC236}">
                        <a16:creationId xmlns:a16="http://schemas.microsoft.com/office/drawing/2014/main" id="{909336D9-3D21-4955-AC2B-6C05367C6C2A}"/>
                      </a:ext>
                    </a:extLst>
                  </p:cNvPr>
                  <p:cNvSpPr txBox="1">
                    <a:spLocks noRot="1" noChangeAspect="1" noMove="1" noResize="1" noEditPoints="1" noAdjustHandles="1" noChangeArrowheads="1" noChangeShapeType="1" noTextEdit="1"/>
                  </p:cNvSpPr>
                  <p:nvPr/>
                </p:nvSpPr>
                <p:spPr>
                  <a:xfrm>
                    <a:off x="1083074" y="967769"/>
                    <a:ext cx="182880" cy="20383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59">
                    <a:extLst>
                      <a:ext uri="{FF2B5EF4-FFF2-40B4-BE49-F238E27FC236}">
                        <a16:creationId xmlns:a16="http://schemas.microsoft.com/office/drawing/2014/main" id="{2333EE21-A5B7-4DDF-97F2-37C031EADF9E}"/>
                      </a:ext>
                    </a:extLst>
                  </p:cNvPr>
                  <p:cNvSpPr txBox="1"/>
                  <p:nvPr/>
                </p:nvSpPr>
                <p:spPr>
                  <a:xfrm>
                    <a:off x="641849" y="1087145"/>
                    <a:ext cx="182880" cy="203835"/>
                  </a:xfrm>
                  <a:prstGeom prst="rect">
                    <a:avLst/>
                  </a:prstGeom>
                  <a:noFill/>
                </p:spPr>
                <p:txBody>
                  <a:bodyPr wrap="square" rtlCol="0">
                    <a:noAutofit/>
                  </a:bodyPr>
                  <a:lstStyle/>
                  <a:p>
                    <a:pPr>
                      <a:spcBef>
                        <a:spcPts val="300"/>
                      </a:spcBef>
                    </a:pPr>
                    <a14:m>
                      <m:oMathPara xmlns:m="http://schemas.openxmlformats.org/officeDocument/2006/math">
                        <m:oMathParaPr>
                          <m:jc m:val="centerGroup"/>
                        </m:oMathParaPr>
                        <m:oMath xmlns:m="http://schemas.openxmlformats.org/officeDocument/2006/math">
                          <m:r>
                            <a:rPr lang="en-GB" sz="1400" b="1"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𝜷</m:t>
                          </m:r>
                        </m:oMath>
                      </m:oMathPara>
                    </a14:m>
                    <a:endParaRPr lang="zh-CN" sz="1200" dirty="0">
                      <a:effectLst/>
                      <a:latin typeface="Times New Roman" panose="02020603050405020304" pitchFamily="18" charset="0"/>
                      <a:ea typeface="宋体" panose="02010600030101010101" pitchFamily="2" charset="-122"/>
                      <a:cs typeface="Arial" panose="020B0604020202020204" pitchFamily="34" charset="0"/>
                    </a:endParaRPr>
                  </a:p>
                </p:txBody>
              </p:sp>
            </mc:Choice>
            <mc:Fallback xmlns="">
              <p:sp>
                <p:nvSpPr>
                  <p:cNvPr id="17" name="文本框 59">
                    <a:extLst>
                      <a:ext uri="{FF2B5EF4-FFF2-40B4-BE49-F238E27FC236}">
                        <a16:creationId xmlns:a16="http://schemas.microsoft.com/office/drawing/2014/main" id="{2AFD1968-7FCA-4A2D-9512-E704795D0847}"/>
                      </a:ext>
                    </a:extLst>
                  </p:cNvPr>
                  <p:cNvSpPr txBox="1">
                    <a:spLocks noRot="1" noChangeAspect="1" noMove="1" noResize="1" noEditPoints="1" noAdjustHandles="1" noChangeArrowheads="1" noChangeShapeType="1" noTextEdit="1"/>
                  </p:cNvSpPr>
                  <p:nvPr/>
                </p:nvSpPr>
                <p:spPr>
                  <a:xfrm>
                    <a:off x="641849" y="1087145"/>
                    <a:ext cx="182880" cy="20383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61">
                    <a:extLst>
                      <a:ext uri="{FF2B5EF4-FFF2-40B4-BE49-F238E27FC236}">
                        <a16:creationId xmlns:a16="http://schemas.microsoft.com/office/drawing/2014/main" id="{5C2CFE0C-4EBA-46BD-B4FA-28985470FF87}"/>
                      </a:ext>
                    </a:extLst>
                  </p:cNvPr>
                  <p:cNvSpPr txBox="1"/>
                  <p:nvPr/>
                </p:nvSpPr>
                <p:spPr>
                  <a:xfrm>
                    <a:off x="673509" y="1239534"/>
                    <a:ext cx="182880" cy="203835"/>
                  </a:xfrm>
                  <a:prstGeom prst="rect">
                    <a:avLst/>
                  </a:prstGeom>
                  <a:noFill/>
                </p:spPr>
                <p:txBody>
                  <a:bodyPr wrap="square" rtlCol="0">
                    <a:noAutofit/>
                  </a:bodyPr>
                  <a:lstStyle/>
                  <a:p>
                    <a:pPr>
                      <a:spcBef>
                        <a:spcPts val="300"/>
                      </a:spcBef>
                    </a:pPr>
                    <a14:m>
                      <m:oMathPara xmlns:m="http://schemas.openxmlformats.org/officeDocument/2006/math">
                        <m:oMathParaPr>
                          <m:jc m:val="centerGroup"/>
                        </m:oMathParaPr>
                        <m:oMath xmlns:m="http://schemas.openxmlformats.org/officeDocument/2006/math">
                          <m:r>
                            <a:rPr lang="en-GB" sz="1400" b="1"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𝜽</m:t>
                          </m:r>
                        </m:oMath>
                      </m:oMathPara>
                    </a14:m>
                    <a:endParaRPr lang="zh-CN" sz="1200" dirty="0">
                      <a:effectLst/>
                      <a:latin typeface="Times New Roman" panose="02020603050405020304" pitchFamily="18" charset="0"/>
                      <a:ea typeface="宋体" panose="02010600030101010101" pitchFamily="2" charset="-122"/>
                      <a:cs typeface="Arial" panose="020B0604020202020204" pitchFamily="34" charset="0"/>
                    </a:endParaRPr>
                  </a:p>
                </p:txBody>
              </p:sp>
            </mc:Choice>
            <mc:Fallback xmlns="">
              <p:sp>
                <p:nvSpPr>
                  <p:cNvPr id="18" name="文本框 61">
                    <a:extLst>
                      <a:ext uri="{FF2B5EF4-FFF2-40B4-BE49-F238E27FC236}">
                        <a16:creationId xmlns:a16="http://schemas.microsoft.com/office/drawing/2014/main" id="{477A6D8F-1373-495E-88C5-7B74F5DCB664}"/>
                      </a:ext>
                    </a:extLst>
                  </p:cNvPr>
                  <p:cNvSpPr txBox="1">
                    <a:spLocks noRot="1" noChangeAspect="1" noMove="1" noResize="1" noEditPoints="1" noAdjustHandles="1" noChangeArrowheads="1" noChangeShapeType="1" noTextEdit="1"/>
                  </p:cNvSpPr>
                  <p:nvPr/>
                </p:nvSpPr>
                <p:spPr>
                  <a:xfrm>
                    <a:off x="673509" y="1239534"/>
                    <a:ext cx="182880" cy="203835"/>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文本框 63">
                  <a:extLst>
                    <a:ext uri="{FF2B5EF4-FFF2-40B4-BE49-F238E27FC236}">
                      <a16:creationId xmlns:a16="http://schemas.microsoft.com/office/drawing/2014/main" id="{36957F48-6A5A-4E9B-B4E7-86A53F7CEA2D}"/>
                    </a:ext>
                  </a:extLst>
                </p:cNvPr>
                <p:cNvSpPr txBox="1"/>
                <p:nvPr/>
              </p:nvSpPr>
              <p:spPr>
                <a:xfrm>
                  <a:off x="198427" y="1406636"/>
                  <a:ext cx="182880" cy="203835"/>
                </a:xfrm>
                <a:prstGeom prst="rect">
                  <a:avLst/>
                </a:prstGeom>
                <a:noFill/>
              </p:spPr>
              <p:txBody>
                <a:bodyPr wrap="square" rtlCol="0">
                  <a:noAutofit/>
                </a:bodyPr>
                <a:lstStyle/>
                <a:p>
                  <a:pPr>
                    <a:spcBef>
                      <a:spcPts val="300"/>
                    </a:spcBef>
                  </a:pPr>
                  <a14:m>
                    <m:oMathPara xmlns:m="http://schemas.openxmlformats.org/officeDocument/2006/math">
                      <m:oMathParaPr>
                        <m:jc m:val="centerGroup"/>
                      </m:oMathParaPr>
                      <m:oMath xmlns:m="http://schemas.openxmlformats.org/officeDocument/2006/math">
                        <m:r>
                          <a:rPr lang="en-GB" sz="1400" b="1" i="1"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t>∆</m:t>
                        </m:r>
                        <m:r>
                          <a:rPr lang="en-GB" sz="1400" b="1" i="1"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t>𝒙</m:t>
                        </m:r>
                      </m:oMath>
                    </m:oMathPara>
                  </a14:m>
                  <a:endParaRPr lang="zh-CN" sz="1200" dirty="0">
                    <a:effectLst/>
                    <a:latin typeface="Times New Roman" panose="02020603050405020304" pitchFamily="18" charset="0"/>
                    <a:ea typeface="宋体" panose="02010600030101010101" pitchFamily="2" charset="-122"/>
                    <a:cs typeface="Arial" panose="020B0604020202020204" pitchFamily="34" charset="0"/>
                  </a:endParaRPr>
                </a:p>
              </p:txBody>
            </p:sp>
          </mc:Choice>
          <mc:Fallback xmlns="">
            <p:sp>
              <p:nvSpPr>
                <p:cNvPr id="6" name="文本框 63">
                  <a:extLst>
                    <a:ext uri="{FF2B5EF4-FFF2-40B4-BE49-F238E27FC236}">
                      <a16:creationId xmlns:a16="http://schemas.microsoft.com/office/drawing/2014/main" id="{DBB7DC0D-7B10-4908-8F4C-4CEE5BE29DB1}"/>
                    </a:ext>
                  </a:extLst>
                </p:cNvPr>
                <p:cNvSpPr txBox="1">
                  <a:spLocks noRot="1" noChangeAspect="1" noMove="1" noResize="1" noEditPoints="1" noAdjustHandles="1" noChangeArrowheads="1" noChangeShapeType="1" noTextEdit="1"/>
                </p:cNvSpPr>
                <p:nvPr/>
              </p:nvSpPr>
              <p:spPr>
                <a:xfrm>
                  <a:off x="198427" y="1406636"/>
                  <a:ext cx="182880" cy="20383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65">
                  <a:extLst>
                    <a:ext uri="{FF2B5EF4-FFF2-40B4-BE49-F238E27FC236}">
                      <a16:creationId xmlns:a16="http://schemas.microsoft.com/office/drawing/2014/main" id="{DF19C2DE-F331-4FDE-B715-EF9CFE99FA22}"/>
                    </a:ext>
                  </a:extLst>
                </p:cNvPr>
                <p:cNvSpPr txBox="1"/>
                <p:nvPr/>
              </p:nvSpPr>
              <p:spPr>
                <a:xfrm>
                  <a:off x="1015988" y="763262"/>
                  <a:ext cx="182880" cy="203835"/>
                </a:xfrm>
                <a:prstGeom prst="rect">
                  <a:avLst/>
                </a:prstGeom>
                <a:noFill/>
              </p:spPr>
              <p:txBody>
                <a:bodyPr wrap="square" rtlCol="0">
                  <a:noAutofit/>
                </a:bodyPr>
                <a:lstStyle/>
                <a:p>
                  <a:pPr>
                    <a:spcBef>
                      <a:spcPts val="300"/>
                    </a:spcBef>
                  </a:pPr>
                  <a14:m>
                    <m:oMathPara xmlns:m="http://schemas.openxmlformats.org/officeDocument/2006/math">
                      <m:oMathParaPr>
                        <m:jc m:val="centerGroup"/>
                      </m:oMathParaPr>
                      <m:oMath xmlns:m="http://schemas.openxmlformats.org/officeDocument/2006/math">
                        <m:r>
                          <a:rPr lang="en-GB" sz="1400" b="1"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𝜸</m:t>
                        </m:r>
                      </m:oMath>
                    </m:oMathPara>
                  </a14:m>
                  <a:endParaRPr lang="zh-CN" sz="1200" dirty="0">
                    <a:effectLst/>
                    <a:latin typeface="Times New Roman" panose="02020603050405020304" pitchFamily="18" charset="0"/>
                    <a:ea typeface="宋体" panose="02010600030101010101" pitchFamily="2" charset="-122"/>
                    <a:cs typeface="Arial" panose="020B0604020202020204" pitchFamily="34" charset="0"/>
                  </a:endParaRPr>
                </a:p>
              </p:txBody>
            </p:sp>
          </mc:Choice>
          <mc:Fallback xmlns="">
            <p:sp>
              <p:nvSpPr>
                <p:cNvPr id="7" name="文本框 65">
                  <a:extLst>
                    <a:ext uri="{FF2B5EF4-FFF2-40B4-BE49-F238E27FC236}">
                      <a16:creationId xmlns:a16="http://schemas.microsoft.com/office/drawing/2014/main" id="{054B4B2D-32B3-41BD-8DB5-C2FC5BB691FA}"/>
                    </a:ext>
                  </a:extLst>
                </p:cNvPr>
                <p:cNvSpPr txBox="1">
                  <a:spLocks noRot="1" noChangeAspect="1" noMove="1" noResize="1" noEditPoints="1" noAdjustHandles="1" noChangeArrowheads="1" noChangeShapeType="1" noTextEdit="1"/>
                </p:cNvSpPr>
                <p:nvPr/>
              </p:nvSpPr>
              <p:spPr>
                <a:xfrm>
                  <a:off x="1015988" y="763262"/>
                  <a:ext cx="182880" cy="20383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85">
                  <a:extLst>
                    <a:ext uri="{FF2B5EF4-FFF2-40B4-BE49-F238E27FC236}">
                      <a16:creationId xmlns:a16="http://schemas.microsoft.com/office/drawing/2014/main" id="{D6B9C263-DBB0-45EC-954F-3A5E881277C7}"/>
                    </a:ext>
                  </a:extLst>
                </p:cNvPr>
                <p:cNvSpPr txBox="1"/>
                <p:nvPr/>
              </p:nvSpPr>
              <p:spPr>
                <a:xfrm>
                  <a:off x="338320" y="1584278"/>
                  <a:ext cx="182880" cy="203835"/>
                </a:xfrm>
                <a:prstGeom prst="rect">
                  <a:avLst/>
                </a:prstGeom>
                <a:noFill/>
              </p:spPr>
              <p:txBody>
                <a:bodyPr wrap="square" rtlCol="0">
                  <a:noAutofit/>
                </a:bodyPr>
                <a:lstStyle/>
                <a:p>
                  <a:pPr>
                    <a:spcBef>
                      <a:spcPts val="300"/>
                    </a:spcBef>
                  </a:pPr>
                  <a14:m>
                    <m:oMathPara xmlns:m="http://schemas.openxmlformats.org/officeDocument/2006/math">
                      <m:oMathParaPr>
                        <m:jc m:val="centerGroup"/>
                      </m:oMathParaPr>
                      <m:oMath xmlns:m="http://schemas.openxmlformats.org/officeDocument/2006/math">
                        <m:r>
                          <a:rPr lang="en-GB" sz="1400" b="1" i="1" kern="1200">
                            <a:solidFill>
                              <a:srgbClr val="000000"/>
                            </a:solidFill>
                            <a:effectLst/>
                            <a:latin typeface="Cambria Math" panose="02040503050406030204" pitchFamily="18" charset="0"/>
                            <a:ea typeface="宋体" panose="02010600030101010101" pitchFamily="2" charset="-122"/>
                            <a:cs typeface="Arial" panose="020B0604020202020204" pitchFamily="34" charset="0"/>
                          </a:rPr>
                          <m:t>𝝋</m:t>
                        </m:r>
                      </m:oMath>
                    </m:oMathPara>
                  </a14:m>
                  <a:endParaRPr lang="zh-CN" sz="1200" dirty="0">
                    <a:effectLst/>
                    <a:latin typeface="Times New Roman" panose="02020603050405020304" pitchFamily="18" charset="0"/>
                    <a:ea typeface="宋体" panose="02010600030101010101" pitchFamily="2" charset="-122"/>
                    <a:cs typeface="Arial" panose="020B0604020202020204" pitchFamily="34" charset="0"/>
                  </a:endParaRPr>
                </a:p>
              </p:txBody>
            </p:sp>
          </mc:Choice>
          <mc:Fallback xmlns="">
            <p:sp>
              <p:nvSpPr>
                <p:cNvPr id="8" name="文本框 85">
                  <a:extLst>
                    <a:ext uri="{FF2B5EF4-FFF2-40B4-BE49-F238E27FC236}">
                      <a16:creationId xmlns:a16="http://schemas.microsoft.com/office/drawing/2014/main" id="{3B5932EE-80D7-4D82-BE75-53AB9AEEBBEC}"/>
                    </a:ext>
                  </a:extLst>
                </p:cNvPr>
                <p:cNvSpPr txBox="1">
                  <a:spLocks noRot="1" noChangeAspect="1" noMove="1" noResize="1" noEditPoints="1" noAdjustHandles="1" noChangeArrowheads="1" noChangeShapeType="1" noTextEdit="1"/>
                </p:cNvSpPr>
                <p:nvPr/>
              </p:nvSpPr>
              <p:spPr>
                <a:xfrm>
                  <a:off x="338320" y="1584278"/>
                  <a:ext cx="182880" cy="203835"/>
                </a:xfrm>
                <a:prstGeom prst="rect">
                  <a:avLst/>
                </a:prstGeom>
                <a:blipFill>
                  <a:blip r:embed="rId10"/>
                  <a:stretch>
                    <a:fillRect/>
                  </a:stretch>
                </a:blipFill>
              </p:spPr>
              <p:txBody>
                <a:bodyPr/>
                <a:lstStyle/>
                <a:p>
                  <a:r>
                    <a:rPr lang="zh-CN" altLang="en-US">
                      <a:noFill/>
                    </a:rPr>
                    <a:t> </a:t>
                  </a:r>
                </a:p>
              </p:txBody>
            </p:sp>
          </mc:Fallback>
        </mc:AlternateContent>
        <p:sp>
          <p:nvSpPr>
            <p:cNvPr id="11" name="弧形 10">
              <a:extLst>
                <a:ext uri="{FF2B5EF4-FFF2-40B4-BE49-F238E27FC236}">
                  <a16:creationId xmlns:a16="http://schemas.microsoft.com/office/drawing/2014/main" id="{362CB372-3943-411B-80FC-5F5D0FB468CF}"/>
                </a:ext>
              </a:extLst>
            </p:cNvPr>
            <p:cNvSpPr/>
            <p:nvPr/>
          </p:nvSpPr>
          <p:spPr>
            <a:xfrm rot="1391449">
              <a:off x="204657" y="1537164"/>
              <a:ext cx="223065" cy="269318"/>
            </a:xfrm>
            <a:prstGeom prst="arc">
              <a:avLst>
                <a:gd name="adj1" fmla="val 16200000"/>
                <a:gd name="adj2" fmla="val 18848395"/>
              </a:avLst>
            </a:prstGeom>
          </p:spPr>
          <p:style>
            <a:lnRef idx="1">
              <a:schemeClr val="dk1"/>
            </a:lnRef>
            <a:fillRef idx="0">
              <a:schemeClr val="dk1"/>
            </a:fillRef>
            <a:effectRef idx="0">
              <a:schemeClr val="dk1"/>
            </a:effectRef>
            <a:fontRef idx="minor">
              <a:schemeClr val="tx1"/>
            </a:fontRef>
          </p:style>
          <p:txBody>
            <a:bodyPr rtlCol="0" anchor="ctr"/>
            <a:lstStyle/>
            <a:p>
              <a:endParaRPr lang="zh-CN" altLang="en-US"/>
            </a:p>
          </p:txBody>
        </p:sp>
      </p:grpSp>
      <mc:AlternateContent xmlns:mc="http://schemas.openxmlformats.org/markup-compatibility/2006" xmlns:a14="http://schemas.microsoft.com/office/drawing/2010/main">
        <mc:Choice Requires="a14">
          <p:sp>
            <p:nvSpPr>
              <p:cNvPr id="48" name="内容占位符 3">
                <a:extLst>
                  <a:ext uri="{FF2B5EF4-FFF2-40B4-BE49-F238E27FC236}">
                    <a16:creationId xmlns:a16="http://schemas.microsoft.com/office/drawing/2014/main" id="{05D4B7E6-7F41-4D32-9FAF-BDCF0F22F634}"/>
                  </a:ext>
                </a:extLst>
              </p:cNvPr>
              <p:cNvSpPr txBox="1">
                <a:spLocks/>
              </p:cNvSpPr>
              <p:nvPr/>
            </p:nvSpPr>
            <p:spPr>
              <a:xfrm>
                <a:off x="6019800" y="2306050"/>
                <a:ext cx="4709262" cy="17759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CN" sz="1800" b="0" i="1" dirty="0" smtClean="0">
                        <a:latin typeface="Cambria Math" panose="02040503050406030204" pitchFamily="18" charset="0"/>
                      </a:rPr>
                      <m:t>𝑆</m:t>
                    </m:r>
                  </m:oMath>
                </a14:m>
                <a:r>
                  <a:rPr lang="en-US" altLang="zh-CN" sz="1800" dirty="0">
                    <a:cs typeface="Arial" panose="020B0604020202020204" pitchFamily="34" charset="0"/>
                  </a:rPr>
                  <a:t>: Single Slit</a:t>
                </a:r>
              </a:p>
              <a:p>
                <a14:m>
                  <m:oMath xmlns:m="http://schemas.openxmlformats.org/officeDocument/2006/math">
                    <m:sSub>
                      <m:sSubPr>
                        <m:ctrlPr>
                          <a:rPr lang="en-US" altLang="zh-CN" sz="1800" i="1" dirty="0" smtClean="0">
                            <a:latin typeface="Cambria Math" panose="02040503050406030204" pitchFamily="18" charset="0"/>
                          </a:rPr>
                        </m:ctrlPr>
                      </m:sSubPr>
                      <m:e>
                        <m:r>
                          <a:rPr lang="en-US" altLang="zh-CN" sz="1800" b="0" i="1" dirty="0" smtClean="0">
                            <a:latin typeface="Cambria Math" panose="02040503050406030204" pitchFamily="18" charset="0"/>
                          </a:rPr>
                          <m:t>𝑀</m:t>
                        </m:r>
                      </m:e>
                      <m:sub>
                        <m:r>
                          <a:rPr lang="en-US" altLang="zh-CN" sz="1800" b="0" i="1" dirty="0" smtClean="0">
                            <a:latin typeface="Cambria Math" panose="02040503050406030204" pitchFamily="18" charset="0"/>
                          </a:rPr>
                          <m:t>1</m:t>
                        </m:r>
                      </m:sub>
                    </m:sSub>
                  </m:oMath>
                </a14:m>
                <a:r>
                  <a:rPr lang="en-US" altLang="zh-CN" sz="1800" dirty="0">
                    <a:cs typeface="Arial" panose="020B0604020202020204" pitchFamily="34" charset="0"/>
                  </a:rPr>
                  <a:t>: Colimitation Mirror</a:t>
                </a:r>
              </a:p>
              <a:p>
                <a14:m>
                  <m:oMath xmlns:m="http://schemas.openxmlformats.org/officeDocument/2006/math">
                    <m:r>
                      <a:rPr lang="en-US" altLang="zh-CN" sz="1800" b="0" i="1" dirty="0" smtClean="0">
                        <a:latin typeface="Cambria Math" panose="02040503050406030204" pitchFamily="18" charset="0"/>
                      </a:rPr>
                      <m:t>𝐺</m:t>
                    </m:r>
                  </m:oMath>
                </a14:m>
                <a:r>
                  <a:rPr lang="en-US" altLang="zh-CN" sz="1800" dirty="0">
                    <a:cs typeface="Arial" panose="020B0604020202020204" pitchFamily="34" charset="0"/>
                  </a:rPr>
                  <a:t>: Diffraction Grating</a:t>
                </a:r>
              </a:p>
              <a:p>
                <a14:m>
                  <m:oMath xmlns:m="http://schemas.openxmlformats.org/officeDocument/2006/math">
                    <m:sSub>
                      <m:sSubPr>
                        <m:ctrlPr>
                          <a:rPr lang="en-US" altLang="zh-CN" sz="1800" i="1" dirty="0" smtClean="0">
                            <a:latin typeface="Cambria Math" panose="02040503050406030204" pitchFamily="18" charset="0"/>
                          </a:rPr>
                        </m:ctrlPr>
                      </m:sSubPr>
                      <m:e>
                        <m:r>
                          <a:rPr lang="en-US" altLang="zh-CN" sz="1800" b="0" i="1" dirty="0" smtClean="0">
                            <a:latin typeface="Cambria Math" panose="02040503050406030204" pitchFamily="18" charset="0"/>
                          </a:rPr>
                          <m:t>𝐿</m:t>
                        </m:r>
                      </m:e>
                      <m:sub>
                        <m:r>
                          <a:rPr lang="en-US" altLang="zh-CN" sz="1800" b="0" i="1" dirty="0" smtClean="0">
                            <a:latin typeface="Cambria Math" panose="02040503050406030204" pitchFamily="18" charset="0"/>
                          </a:rPr>
                          <m:t>2</m:t>
                        </m:r>
                      </m:sub>
                    </m:sSub>
                  </m:oMath>
                </a14:m>
                <a:r>
                  <a:rPr lang="en-US" altLang="zh-CN" sz="1800" dirty="0">
                    <a:cs typeface="Arial" panose="020B0604020202020204" pitchFamily="34" charset="0"/>
                  </a:rPr>
                  <a:t>: Focusing Lens</a:t>
                </a:r>
              </a:p>
              <a:p>
                <a14:m>
                  <m:oMath xmlns:m="http://schemas.openxmlformats.org/officeDocument/2006/math">
                    <m:r>
                      <a:rPr lang="en-US" altLang="zh-CN" sz="1800" b="0" i="1" dirty="0" smtClean="0">
                        <a:latin typeface="Cambria Math" panose="02040503050406030204" pitchFamily="18" charset="0"/>
                      </a:rPr>
                      <m:t>𝐷</m:t>
                    </m:r>
                  </m:oMath>
                </a14:m>
                <a:r>
                  <a:rPr lang="en-US" altLang="zh-CN" sz="1800" dirty="0">
                    <a:cs typeface="Arial" panose="020B0604020202020204" pitchFamily="34" charset="0"/>
                  </a:rPr>
                  <a:t>: Detector</a:t>
                </a:r>
              </a:p>
            </p:txBody>
          </p:sp>
        </mc:Choice>
        <mc:Fallback xmlns="">
          <p:sp>
            <p:nvSpPr>
              <p:cNvPr id="48" name="内容占位符 3">
                <a:extLst>
                  <a:ext uri="{FF2B5EF4-FFF2-40B4-BE49-F238E27FC236}">
                    <a16:creationId xmlns:a16="http://schemas.microsoft.com/office/drawing/2014/main" id="{05D4B7E6-7F41-4D32-9FAF-BDCF0F22F634}"/>
                  </a:ext>
                </a:extLst>
              </p:cNvPr>
              <p:cNvSpPr txBox="1">
                <a:spLocks noRot="1" noChangeAspect="1" noMove="1" noResize="1" noEditPoints="1" noAdjustHandles="1" noChangeArrowheads="1" noChangeShapeType="1" noTextEdit="1"/>
              </p:cNvSpPr>
              <p:nvPr/>
            </p:nvSpPr>
            <p:spPr>
              <a:xfrm>
                <a:off x="6019800" y="2306050"/>
                <a:ext cx="4709262" cy="1775969"/>
              </a:xfrm>
              <a:prstGeom prst="rect">
                <a:avLst/>
              </a:prstGeom>
              <a:blipFill>
                <a:blip r:embed="rId11"/>
                <a:stretch>
                  <a:fillRect l="-907" t="-3082" b="-85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EB320E2-097B-4AAB-B8D4-E076D2A66E32}"/>
                  </a:ext>
                </a:extLst>
              </p:cNvPr>
              <p:cNvSpPr txBox="1"/>
              <p:nvPr/>
            </p:nvSpPr>
            <p:spPr>
              <a:xfrm>
                <a:off x="6501353" y="4171194"/>
                <a:ext cx="3945000" cy="2063129"/>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14:m>
                  <m:oMath xmlns:m="http://schemas.openxmlformats.org/officeDocument/2006/math">
                    <m:r>
                      <a:rPr lang="en-GB" altLang="zh-CN" sz="1600" i="1">
                        <a:latin typeface="Cambria Math" panose="02040503050406030204" pitchFamily="18" charset="0"/>
                      </a:rPr>
                      <m:t>𝛾</m:t>
                    </m:r>
                  </m:oMath>
                </a14:m>
                <a:r>
                  <a:rPr lang="en-US" altLang="zh-CN" sz="1600" dirty="0"/>
                  <a:t>: Reflection Angle</a:t>
                </a:r>
              </a:p>
              <a:p>
                <a:pPr marL="228600" indent="-228600">
                  <a:lnSpc>
                    <a:spcPct val="90000"/>
                  </a:lnSpc>
                  <a:spcBef>
                    <a:spcPts val="1000"/>
                  </a:spcBef>
                  <a:buFont typeface="Arial" panose="020B0604020202020204" pitchFamily="34" charset="0"/>
                  <a:buChar char="•"/>
                </a:pPr>
                <a14:m>
                  <m:oMath xmlns:m="http://schemas.openxmlformats.org/officeDocument/2006/math">
                    <m:r>
                      <a:rPr lang="en-GB" altLang="zh-CN" sz="1600" i="1">
                        <a:latin typeface="Cambria Math" panose="02040503050406030204" pitchFamily="18" charset="0"/>
                      </a:rPr>
                      <m:t>𝛼</m:t>
                    </m:r>
                  </m:oMath>
                </a14:m>
                <a:r>
                  <a:rPr lang="en-US" altLang="zh-CN" sz="1600" dirty="0"/>
                  <a:t>: Incident Angle</a:t>
                </a:r>
              </a:p>
              <a:p>
                <a:pPr marL="228600" indent="-228600">
                  <a:lnSpc>
                    <a:spcPct val="90000"/>
                  </a:lnSpc>
                  <a:spcBef>
                    <a:spcPts val="1000"/>
                  </a:spcBef>
                  <a:buFont typeface="Arial" panose="020B0604020202020204" pitchFamily="34" charset="0"/>
                  <a:buChar char="•"/>
                </a:pPr>
                <a14:m>
                  <m:oMath xmlns:m="http://schemas.openxmlformats.org/officeDocument/2006/math">
                    <m:r>
                      <a:rPr lang="en-GB" altLang="zh-CN" sz="1600" i="1">
                        <a:latin typeface="Cambria Math" panose="02040503050406030204" pitchFamily="18" charset="0"/>
                      </a:rPr>
                      <m:t>𝜃</m:t>
                    </m:r>
                    <m:r>
                      <m:rPr>
                        <m:nor/>
                      </m:rPr>
                      <a:rPr lang="en-US" altLang="zh-CN" sz="1600" dirty="0"/>
                      <m:t>: </m:t>
                    </m:r>
                    <m:r>
                      <m:rPr>
                        <m:nor/>
                      </m:rPr>
                      <a:rPr lang="en-US" altLang="zh-CN" sz="1600" dirty="0"/>
                      <m:t>Diffraction</m:t>
                    </m:r>
                    <m:r>
                      <m:rPr>
                        <m:nor/>
                      </m:rPr>
                      <a:rPr lang="en-US" altLang="zh-CN" sz="1600" dirty="0"/>
                      <m:t> </m:t>
                    </m:r>
                    <m:r>
                      <m:rPr>
                        <m:nor/>
                      </m:rPr>
                      <a:rPr lang="en-US" altLang="zh-CN" sz="1600" dirty="0"/>
                      <m:t>Angle</m:t>
                    </m:r>
                  </m:oMath>
                </a14:m>
                <a:endParaRPr lang="en-US" altLang="zh-CN" sz="1600" dirty="0"/>
              </a:p>
              <a:p>
                <a:pPr marL="228600" indent="-228600">
                  <a:lnSpc>
                    <a:spcPct val="90000"/>
                  </a:lnSpc>
                  <a:spcBef>
                    <a:spcPts val="1000"/>
                  </a:spcBef>
                  <a:buFont typeface="Arial" panose="020B0604020202020204" pitchFamily="34" charset="0"/>
                  <a:buChar char="•"/>
                </a:pPr>
                <a14:m>
                  <m:oMath xmlns:m="http://schemas.openxmlformats.org/officeDocument/2006/math">
                    <m:r>
                      <a:rPr lang="en-GB" altLang="zh-CN" sz="1600" i="1">
                        <a:latin typeface="Cambria Math" panose="02040503050406030204" pitchFamily="18" charset="0"/>
                      </a:rPr>
                      <m:t>𝛽</m:t>
                    </m:r>
                  </m:oMath>
                </a14:m>
                <a:r>
                  <a:rPr lang="en-US" altLang="zh-CN" sz="1600" dirty="0"/>
                  <a:t>: Deviation Angle</a:t>
                </a:r>
              </a:p>
              <a:p>
                <a:pPr marL="228600" indent="-228600">
                  <a:lnSpc>
                    <a:spcPct val="90000"/>
                  </a:lnSpc>
                  <a:spcBef>
                    <a:spcPts val="1000"/>
                  </a:spcBef>
                  <a:buFont typeface="Arial" panose="020B0604020202020204" pitchFamily="34" charset="0"/>
                  <a:buChar char="•"/>
                </a:pPr>
                <a14:m>
                  <m:oMath xmlns:m="http://schemas.openxmlformats.org/officeDocument/2006/math">
                    <m:r>
                      <a:rPr lang="en-GB" altLang="zh-CN" sz="1600" i="1">
                        <a:latin typeface="Cambria Math" panose="02040503050406030204" pitchFamily="18" charset="0"/>
                      </a:rPr>
                      <m:t>𝜑</m:t>
                    </m:r>
                  </m:oMath>
                </a14:m>
                <a:r>
                  <a:rPr lang="en-US" altLang="zh-CN" sz="1600" dirty="0"/>
                  <a:t>: Angle between </a:t>
                </a:r>
                <a14:m>
                  <m:oMath xmlns:m="http://schemas.openxmlformats.org/officeDocument/2006/math">
                    <m:r>
                      <a:rPr lang="en-US" altLang="zh-CN" sz="1600" i="1" dirty="0">
                        <a:latin typeface="Cambria Math" panose="02040503050406030204" pitchFamily="18" charset="0"/>
                      </a:rPr>
                      <m:t>𝐺</m:t>
                    </m:r>
                  </m:oMath>
                </a14:m>
                <a:r>
                  <a:rPr lang="en-US" altLang="zh-CN" sz="1600" dirty="0"/>
                  <a:t> and </a:t>
                </a:r>
                <a14:m>
                  <m:oMath xmlns:m="http://schemas.openxmlformats.org/officeDocument/2006/math">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𝐿</m:t>
                        </m:r>
                      </m:e>
                      <m:sub>
                        <m:r>
                          <a:rPr lang="en-US" altLang="zh-CN" sz="1600" i="1" dirty="0">
                            <a:latin typeface="Cambria Math" panose="02040503050406030204" pitchFamily="18" charset="0"/>
                          </a:rPr>
                          <m:t>2</m:t>
                        </m:r>
                      </m:sub>
                    </m:sSub>
                  </m:oMath>
                </a14:m>
                <a:r>
                  <a:rPr lang="en-US" altLang="zh-CN" sz="1600" dirty="0"/>
                  <a:t> </a:t>
                </a:r>
              </a:p>
              <a:p>
                <a:pPr marL="228600" indent="-228600">
                  <a:lnSpc>
                    <a:spcPct val="90000"/>
                  </a:lnSpc>
                  <a:spcBef>
                    <a:spcPts val="1000"/>
                  </a:spcBef>
                  <a:buFont typeface="Arial" panose="020B0604020202020204" pitchFamily="34" charset="0"/>
                  <a:buChar char="•"/>
                </a:pPr>
                <a14:m>
                  <m:oMath xmlns:m="http://schemas.openxmlformats.org/officeDocument/2006/math">
                    <m:r>
                      <a:rPr lang="en-GB" altLang="zh-CN" sz="1600" i="1">
                        <a:latin typeface="Cambria Math" panose="02040503050406030204" pitchFamily="18" charset="0"/>
                      </a:rPr>
                      <m:t>∆</m:t>
                    </m:r>
                    <m:r>
                      <a:rPr lang="en-GB" altLang="zh-CN" sz="1600" i="1">
                        <a:latin typeface="Cambria Math" panose="02040503050406030204" pitchFamily="18" charset="0"/>
                      </a:rPr>
                      <m:t>𝑥</m:t>
                    </m:r>
                  </m:oMath>
                </a14:m>
                <a:r>
                  <a:rPr lang="en-US" altLang="zh-CN" sz="1600" dirty="0"/>
                  <a:t>: Linear Deviation</a:t>
                </a:r>
                <a:endParaRPr lang="zh-CN" altLang="zh-CN" sz="1600" dirty="0"/>
              </a:p>
            </p:txBody>
          </p:sp>
        </mc:Choice>
        <mc:Fallback xmlns="">
          <p:sp>
            <p:nvSpPr>
              <p:cNvPr id="49" name="文本框 48">
                <a:extLst>
                  <a:ext uri="{FF2B5EF4-FFF2-40B4-BE49-F238E27FC236}">
                    <a16:creationId xmlns:a16="http://schemas.microsoft.com/office/drawing/2014/main" id="{EEB320E2-097B-4AAB-B8D4-E076D2A66E32}"/>
                  </a:ext>
                </a:extLst>
              </p:cNvPr>
              <p:cNvSpPr txBox="1">
                <a:spLocks noRot="1" noChangeAspect="1" noMove="1" noResize="1" noEditPoints="1" noAdjustHandles="1" noChangeArrowheads="1" noChangeShapeType="1" noTextEdit="1"/>
              </p:cNvSpPr>
              <p:nvPr/>
            </p:nvSpPr>
            <p:spPr>
              <a:xfrm>
                <a:off x="6501353" y="4171194"/>
                <a:ext cx="3945000" cy="2063129"/>
              </a:xfrm>
              <a:prstGeom prst="rect">
                <a:avLst/>
              </a:prstGeom>
              <a:blipFill>
                <a:blip r:embed="rId12"/>
                <a:stretch>
                  <a:fillRect l="-617" t="-2065" b="-2655"/>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6B44A704-FBF4-40E1-B67B-30B309D2361C}"/>
              </a:ext>
            </a:extLst>
          </p:cNvPr>
          <p:cNvSpPr>
            <a:spLocks noGrp="1"/>
          </p:cNvSpPr>
          <p:nvPr>
            <p:ph type="sldNum" sz="quarter" idx="12"/>
          </p:nvPr>
        </p:nvSpPr>
        <p:spPr/>
        <p:txBody>
          <a:bodyPr/>
          <a:lstStyle/>
          <a:p>
            <a:fld id="{A07846D2-0F7B-44EB-BB6A-D4EE7066FC2C}" type="slidenum">
              <a:rPr lang="zh-CN" altLang="en-US" smtClean="0"/>
              <a:t>9</a:t>
            </a:fld>
            <a:endParaRPr lang="zh-CN" altLang="en-US"/>
          </a:p>
        </p:txBody>
      </p:sp>
    </p:spTree>
    <p:extLst>
      <p:ext uri="{BB962C8B-B14F-4D97-AF65-F5344CB8AC3E}">
        <p14:creationId xmlns:p14="http://schemas.microsoft.com/office/powerpoint/2010/main" val="30249043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11933</TotalTime>
  <Words>2641</Words>
  <Application>Microsoft Office PowerPoint</Application>
  <PresentationFormat>宽屏</PresentationFormat>
  <Paragraphs>318</Paragraphs>
  <Slides>38</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等线</vt:lpstr>
      <vt:lpstr>等线 Light</vt:lpstr>
      <vt:lpstr>arial</vt:lpstr>
      <vt:lpstr>arial</vt:lpstr>
      <vt:lpstr>Calibri</vt:lpstr>
      <vt:lpstr>Cambria Math</vt:lpstr>
      <vt:lpstr>Times New Roman</vt:lpstr>
      <vt:lpstr>Wingdings</vt:lpstr>
      <vt:lpstr>Office 主题​​</vt:lpstr>
      <vt:lpstr>USB Spectrometer</vt:lpstr>
      <vt:lpstr>My Student ID</vt:lpstr>
      <vt:lpstr>Index</vt:lpstr>
      <vt:lpstr>Background </vt:lpstr>
      <vt:lpstr>Background </vt:lpstr>
      <vt:lpstr>Background </vt:lpstr>
      <vt:lpstr>Background </vt:lpstr>
      <vt:lpstr>Background </vt:lpstr>
      <vt:lpstr>Hardware Design</vt:lpstr>
      <vt:lpstr>Hardware Design</vt:lpstr>
      <vt:lpstr>Hardware Design</vt:lpstr>
      <vt:lpstr>Hardware Design</vt:lpstr>
      <vt:lpstr>Hardware Design</vt:lpstr>
      <vt:lpstr>Hardware Design</vt:lpstr>
      <vt:lpstr>Hardware Design</vt:lpstr>
      <vt:lpstr>Hardware Design</vt:lpstr>
      <vt:lpstr>Hardware Design</vt:lpstr>
      <vt:lpstr>Software Design</vt:lpstr>
      <vt:lpstr>Software Design</vt:lpstr>
      <vt:lpstr>Software Design</vt:lpstr>
      <vt:lpstr>Software Design</vt:lpstr>
      <vt:lpstr>Software Design</vt:lpstr>
      <vt:lpstr>Software Design</vt:lpstr>
      <vt:lpstr>Hardware Building</vt:lpstr>
      <vt:lpstr>Hardware Building</vt:lpstr>
      <vt:lpstr>Hardware Building</vt:lpstr>
      <vt:lpstr>Hardware Building</vt:lpstr>
      <vt:lpstr>Demonstration</vt:lpstr>
      <vt:lpstr>Result</vt:lpstr>
      <vt:lpstr>Result</vt:lpstr>
      <vt:lpstr>Result</vt:lpstr>
      <vt:lpstr>Result</vt:lpstr>
      <vt:lpstr>Result</vt:lpstr>
      <vt:lpstr>Result</vt:lpstr>
      <vt:lpstr>Conclusion</vt:lpstr>
      <vt:lpstr>Future Works</vt:lpstr>
      <vt:lpstr>Reference</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赵林 舒</dc:creator>
  <cp:lastModifiedBy>赵林 舒</cp:lastModifiedBy>
  <cp:revision>3</cp:revision>
  <dcterms:created xsi:type="dcterms:W3CDTF">2021-04-30T20:47:23Z</dcterms:created>
  <dcterms:modified xsi:type="dcterms:W3CDTF">2021-06-10T17:47:31Z</dcterms:modified>
</cp:coreProperties>
</file>